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4"/>
  </p:sldMasterIdLst>
  <p:notesMasterIdLst>
    <p:notesMasterId r:id="rId19"/>
  </p:notesMasterIdLst>
  <p:handoutMasterIdLst>
    <p:handoutMasterId r:id="rId20"/>
  </p:handoutMasterIdLst>
  <p:sldIdLst>
    <p:sldId id="259" r:id="rId5"/>
    <p:sldId id="291" r:id="rId6"/>
    <p:sldId id="292" r:id="rId7"/>
    <p:sldId id="293" r:id="rId8"/>
    <p:sldId id="294" r:id="rId9"/>
    <p:sldId id="296" r:id="rId10"/>
    <p:sldId id="297" r:id="rId11"/>
    <p:sldId id="299" r:id="rId12"/>
    <p:sldId id="298" r:id="rId13"/>
    <p:sldId id="302" r:id="rId14"/>
    <p:sldId id="300" r:id="rId15"/>
    <p:sldId id="295" r:id="rId16"/>
    <p:sldId id="303" r:id="rId17"/>
    <p:sldId id="301" r:id="rId1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4D4"/>
    <a:srgbClr val="43B418"/>
    <a:srgbClr val="172751"/>
    <a:srgbClr val="172765"/>
    <a:srgbClr val="7E868C"/>
    <a:srgbClr val="1727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26" autoAdjust="0"/>
    <p:restoredTop sz="72727"/>
  </p:normalViewPr>
  <p:slideViewPr>
    <p:cSldViewPr snapToGrid="0" snapToObjects="1" showGuides="1">
      <p:cViewPr varScale="1">
        <p:scale>
          <a:sx n="66" d="100"/>
          <a:sy n="66" d="100"/>
        </p:scale>
        <p:origin x="536" y="192"/>
      </p:cViewPr>
      <p:guideLst>
        <p:guide orient="horz" pos="2160"/>
        <p:guide pos="2880"/>
      </p:guideLst>
    </p:cSldViewPr>
  </p:slideViewPr>
  <p:notesTextViewPr>
    <p:cViewPr>
      <p:scale>
        <a:sx n="1" d="1"/>
        <a:sy n="1" d="1"/>
      </p:scale>
      <p:origin x="0" y="0"/>
    </p:cViewPr>
  </p:notesText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C17D119-E1AF-44D4-A69A-24F865D0014D}" type="datetimeFigureOut">
              <a:rPr lang="en-US"/>
              <a:pPr>
                <a:defRPr/>
              </a:pPr>
              <a:t>4/8/21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2E8254C1-884B-4204-9D61-2623F591C897}"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53400A45-0B8F-4B2B-8494-6BC213331405}" type="datetimeFigureOut">
              <a:rPr lang="en-US"/>
              <a:pPr>
                <a:defRPr/>
              </a:pPr>
              <a:t>4/8/21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375B0D2-8F71-4397-A3E1-BE768140E3D9}"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remote area makes </a:t>
            </a:r>
            <a:r>
              <a:rPr lang="en-US" dirty="0" err="1"/>
              <a:t>LoRa</a:t>
            </a:r>
            <a:r>
              <a:rPr lang="en-US" dirty="0"/>
              <a:t>, </a:t>
            </a:r>
            <a:r>
              <a:rPr lang="en-US" dirty="0" err="1"/>
              <a:t>WiFi</a:t>
            </a:r>
            <a:r>
              <a:rPr lang="en-US" dirty="0"/>
              <a:t> impractical. </a:t>
            </a:r>
          </a:p>
          <a:p>
            <a:r>
              <a:rPr lang="en-US" dirty="0"/>
              <a:t>But moderate sensing intervals mean sensors must be stationed in the field, rather than flown in to take measurements occasionally. </a:t>
            </a:r>
          </a:p>
          <a:p>
            <a:r>
              <a:rPr lang="en-US" dirty="0"/>
              <a:t>3 challenges:</a:t>
            </a:r>
          </a:p>
          <a:p>
            <a:pPr marL="228600" indent="-228600">
              <a:buAutoNum type="arabicPeriod"/>
            </a:pPr>
            <a:r>
              <a:rPr lang="en-US" dirty="0"/>
              <a:t>How do we get the sensor to survive in the field for months? </a:t>
            </a:r>
          </a:p>
          <a:p>
            <a:pPr marL="228600" indent="-228600">
              <a:buAutoNum type="arabicPeriod"/>
            </a:pPr>
            <a:r>
              <a:rPr lang="en-US" dirty="0"/>
              <a:t>How do we retrieve data from the sensor when it’s in the field?</a:t>
            </a:r>
          </a:p>
          <a:p>
            <a:pPr marL="228600" indent="-228600">
              <a:buAutoNum type="arabicPeriod"/>
            </a:pPr>
            <a:r>
              <a:rPr lang="en-US" dirty="0"/>
              <a:t>How do we make this system cheap and easy to deploy?</a:t>
            </a:r>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2</a:t>
            </a:fld>
            <a:endParaRPr lang="en-US"/>
          </a:p>
        </p:txBody>
      </p:sp>
    </p:spTree>
    <p:extLst>
      <p:ext uri="{BB962C8B-B14F-4D97-AF65-F5344CB8AC3E}">
        <p14:creationId xmlns:p14="http://schemas.microsoft.com/office/powerpoint/2010/main" val="3196117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11</a:t>
            </a:fld>
            <a:endParaRPr lang="en-US"/>
          </a:p>
        </p:txBody>
      </p:sp>
    </p:spTree>
    <p:extLst>
      <p:ext uri="{BB962C8B-B14F-4D97-AF65-F5344CB8AC3E}">
        <p14:creationId xmlns:p14="http://schemas.microsoft.com/office/powerpoint/2010/main" val="5770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12</a:t>
            </a:fld>
            <a:endParaRPr lang="en-US"/>
          </a:p>
        </p:txBody>
      </p:sp>
    </p:spTree>
    <p:extLst>
      <p:ext uri="{BB962C8B-B14F-4D97-AF65-F5344CB8AC3E}">
        <p14:creationId xmlns:p14="http://schemas.microsoft.com/office/powerpoint/2010/main" val="584926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authentication, but sensors have to include their “sensor name” when posting. It is possible to expand this in a way that allows us to include only a specific set of (e.g. registered or authenticated) users, by making the “sensor name” a secret key that is not public, but that users can provide the server to validate any measurements made with </a:t>
            </a:r>
            <a:r>
              <a:rPr lang="en-US"/>
              <a:t>the secret key. </a:t>
            </a:r>
            <a:endParaRPr lang="en-US" dirty="0"/>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13</a:t>
            </a:fld>
            <a:endParaRPr lang="en-US"/>
          </a:p>
        </p:txBody>
      </p:sp>
    </p:spTree>
    <p:extLst>
      <p:ext uri="{BB962C8B-B14F-4D97-AF65-F5344CB8AC3E}">
        <p14:creationId xmlns:p14="http://schemas.microsoft.com/office/powerpoint/2010/main" val="3224264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14</a:t>
            </a:fld>
            <a:endParaRPr lang="en-US"/>
          </a:p>
        </p:txBody>
      </p:sp>
    </p:spTree>
    <p:extLst>
      <p:ext uri="{BB962C8B-B14F-4D97-AF65-F5344CB8AC3E}">
        <p14:creationId xmlns:p14="http://schemas.microsoft.com/office/powerpoint/2010/main" val="3066336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3</a:t>
            </a:fld>
            <a:endParaRPr lang="en-US"/>
          </a:p>
        </p:txBody>
      </p:sp>
    </p:spTree>
    <p:extLst>
      <p:ext uri="{BB962C8B-B14F-4D97-AF65-F5344CB8AC3E}">
        <p14:creationId xmlns:p14="http://schemas.microsoft.com/office/powerpoint/2010/main" val="236782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Sensors use I2C, so it’s easy to pick and swap out another I2C sensor</a:t>
            </a:r>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4</a:t>
            </a:fld>
            <a:endParaRPr lang="en-US"/>
          </a:p>
        </p:txBody>
      </p:sp>
    </p:spTree>
    <p:extLst>
      <p:ext uri="{BB962C8B-B14F-4D97-AF65-F5344CB8AC3E}">
        <p14:creationId xmlns:p14="http://schemas.microsoft.com/office/powerpoint/2010/main" val="399267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5</a:t>
            </a:fld>
            <a:endParaRPr lang="en-US"/>
          </a:p>
        </p:txBody>
      </p:sp>
    </p:spTree>
    <p:extLst>
      <p:ext uri="{BB962C8B-B14F-4D97-AF65-F5344CB8AC3E}">
        <p14:creationId xmlns:p14="http://schemas.microsoft.com/office/powerpoint/2010/main" val="914458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Assumptions made in this chart are conservative:</a:t>
            </a:r>
          </a:p>
          <a:p>
            <a:r>
              <a:rPr lang="en-US" dirty="0"/>
              <a:t>--Sensor spends 1 minute transmitting, once per week (typically closer to 10 seconds)</a:t>
            </a:r>
          </a:p>
          <a:p>
            <a:r>
              <a:rPr lang="en-US" dirty="0"/>
              <a:t>--Device takes 15 seconds to power on, read sensors, and sleep (typically under 10 seconds)</a:t>
            </a:r>
          </a:p>
          <a:p>
            <a:r>
              <a:rPr lang="en-US" dirty="0"/>
              <a:t>--Hardware peripherals require 20mA power when sensing</a:t>
            </a:r>
          </a:p>
          <a:p>
            <a:r>
              <a:rPr lang="en-US" dirty="0"/>
              <a:t>--Hardware peripherals require 40uA power when sleeping</a:t>
            </a:r>
          </a:p>
          <a:p>
            <a:r>
              <a:rPr lang="en-US" dirty="0"/>
              <a:t>--Device requires 20mA power when sensing (in datasheet)</a:t>
            </a:r>
          </a:p>
          <a:p>
            <a:r>
              <a:rPr lang="en-US" dirty="0"/>
              <a:t>--Device requires 10uA power when sleeping (in datasheet)</a:t>
            </a:r>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6</a:t>
            </a:fld>
            <a:endParaRPr lang="en-US"/>
          </a:p>
        </p:txBody>
      </p:sp>
    </p:spTree>
    <p:extLst>
      <p:ext uri="{BB962C8B-B14F-4D97-AF65-F5344CB8AC3E}">
        <p14:creationId xmlns:p14="http://schemas.microsoft.com/office/powerpoint/2010/main" val="52074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RF solution has not yet been implemented, but a few recent papers dedicated to it have shown strong results that we should be able to replicate. </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See: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Galante-</a:t>
            </a:r>
            <a:r>
              <a:rPr lang="en-US" dirty="0" err="1"/>
              <a:t>Sempere</a:t>
            </a:r>
            <a:r>
              <a:rPr lang="en-US" dirty="0"/>
              <a:t>, D., et al. (2020). “Low-Power RFED Wake-Up Receiver Design for Low-Cost Wireless Sensor Network Applications.” </a:t>
            </a:r>
            <a:r>
              <a:rPr lang="en-US" i="1" dirty="0"/>
              <a:t>Sensors</a:t>
            </a:r>
            <a:r>
              <a:rPr lang="en-US" i="0" dirty="0"/>
              <a:t> 2020.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i="0" dirty="0" err="1"/>
              <a:t>Hoflinger</a:t>
            </a:r>
            <a:r>
              <a:rPr lang="en-US" i="0" dirty="0"/>
              <a:t>, F., et al. (2018). “</a:t>
            </a:r>
            <a:r>
              <a:rPr lang="en-US" dirty="0"/>
              <a:t>Localization System based on Ultra Low-power Radio Landmarks.” SENSORNETS 2018.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Kaushik, K., et al. (2016). “Low-cost Wake-up Receiver for RF Energy Harvesting Wireless Sensor Networks.” IEEE Sensors Journal.</a:t>
            </a:r>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7</a:t>
            </a:fld>
            <a:endParaRPr lang="en-US"/>
          </a:p>
        </p:txBody>
      </p:sp>
    </p:spTree>
    <p:extLst>
      <p:ext uri="{BB962C8B-B14F-4D97-AF65-F5344CB8AC3E}">
        <p14:creationId xmlns:p14="http://schemas.microsoft.com/office/powerpoint/2010/main" val="189424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have 4 kB for possibly many different kinds of measurements! </a:t>
            </a:r>
          </a:p>
          <a:p>
            <a:r>
              <a:rPr lang="en-US" dirty="0"/>
              <a:t>A week’s worth of data, with hourly readings from 5 sensors, is over 800 measurements.</a:t>
            </a:r>
          </a:p>
          <a:p>
            <a:endParaRPr lang="en-US" dirty="0"/>
          </a:p>
          <a:p>
            <a:r>
              <a:rPr lang="en-US" dirty="0"/>
              <a:t>This min-value + value*resolution treats the 2 bytes as a 16-bit integer, but improves the resolution (and captures fractional values), at the cost of the overhead of having to specify a min value and resolution. </a:t>
            </a:r>
          </a:p>
          <a:p>
            <a:endParaRPr lang="en-US" dirty="0"/>
          </a:p>
          <a:p>
            <a:r>
              <a:rPr lang="en-US" dirty="0"/>
              <a:t>To change the protocol you just have to change two functions in the receiver and sender. </a:t>
            </a:r>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8</a:t>
            </a:fld>
            <a:endParaRPr lang="en-US"/>
          </a:p>
        </p:txBody>
      </p:sp>
    </p:spTree>
    <p:extLst>
      <p:ext uri="{BB962C8B-B14F-4D97-AF65-F5344CB8AC3E}">
        <p14:creationId xmlns:p14="http://schemas.microsoft.com/office/powerpoint/2010/main" val="561387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t>
            </a:r>
            <a:r>
              <a:rPr lang="en-US" dirty="0"/>
              <a:t>if wakeup cycles are irregular, and they’re not equal to what is specified in the interval? Unfortunately, recording the RTC time won’t help with this. </a:t>
            </a:r>
          </a:p>
          <a:p>
            <a:r>
              <a:rPr lang="en-US" dirty="0"/>
              <a:t>The device wakes up whenever the RTC says 15 minutes have expired. If that doesn’t match with an actual 15 minutes, it’s because the RTC is running slow or fast. So it’s pointless to use the RTC to record how much time has actually expired. It’s like using a ruler to measure itself.</a:t>
            </a:r>
          </a:p>
          <a:p>
            <a:endParaRPr lang="en-US" dirty="0"/>
          </a:p>
          <a:p>
            <a:r>
              <a:rPr lang="en-US" dirty="0"/>
              <a:t>If the device loses power, all its memory is lost, so aligning the clock in the case of power loss is a non-issue. However, a by-product of this fact is that any data the Logger sends is guaranteed to be more or less accurately time-stamped. </a:t>
            </a:r>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9</a:t>
            </a:fld>
            <a:endParaRPr lang="en-US"/>
          </a:p>
        </p:txBody>
      </p:sp>
    </p:spTree>
    <p:extLst>
      <p:ext uri="{BB962C8B-B14F-4D97-AF65-F5344CB8AC3E}">
        <p14:creationId xmlns:p14="http://schemas.microsoft.com/office/powerpoint/2010/main" val="1003515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sender just sends a metadata packet (following the preceding slide) and sends its entire data buffer(s) in however many packets are required to send it, </a:t>
            </a:r>
            <a:r>
              <a:rPr lang="en-US" i="1" dirty="0"/>
              <a:t>in order</a:t>
            </a:r>
            <a:r>
              <a:rPr lang="en-US" i="0" dirty="0"/>
              <a:t>. The order is important! </a:t>
            </a:r>
            <a:endParaRPr lang="en-US" dirty="0"/>
          </a:p>
          <a:p>
            <a:endParaRPr lang="en-US" dirty="0"/>
          </a:p>
          <a:p>
            <a:r>
              <a:rPr lang="en-US" dirty="0"/>
              <a:t>The fourth transmission in this example from 0x02:</a:t>
            </a:r>
          </a:p>
          <a:p>
            <a:r>
              <a:rPr lang="en-US" dirty="0"/>
              <a:t>The buffer is full. So the next packet is once again treated as metadata, overwriting the old metadata. The following set of packets will overwrite the buffer. </a:t>
            </a:r>
          </a:p>
        </p:txBody>
      </p:sp>
      <p:sp>
        <p:nvSpPr>
          <p:cNvPr id="4" name="Slide Number Placeholder 3"/>
          <p:cNvSpPr>
            <a:spLocks noGrp="1"/>
          </p:cNvSpPr>
          <p:nvPr>
            <p:ph type="sldNum" sz="quarter" idx="5"/>
          </p:nvPr>
        </p:nvSpPr>
        <p:spPr/>
        <p:txBody>
          <a:bodyPr/>
          <a:lstStyle/>
          <a:p>
            <a:pPr>
              <a:defRPr/>
            </a:pPr>
            <a:fld id="{E375B0D2-8F71-4397-A3E1-BE768140E3D9}" type="slidenum">
              <a:rPr lang="en-US" smtClean="0"/>
              <a:pPr>
                <a:defRPr/>
              </a:pPr>
              <a:t>10</a:t>
            </a:fld>
            <a:endParaRPr lang="en-US"/>
          </a:p>
        </p:txBody>
      </p:sp>
    </p:spTree>
    <p:extLst>
      <p:ext uri="{BB962C8B-B14F-4D97-AF65-F5344CB8AC3E}">
        <p14:creationId xmlns:p14="http://schemas.microsoft.com/office/powerpoint/2010/main" val="2860448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p:nvSpPr>
        <p:spPr>
          <a:xfrm>
            <a:off x="-14288" y="5375275"/>
            <a:ext cx="9158288" cy="1482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0" y="5375275"/>
            <a:ext cx="9144000" cy="473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ight Triangle 7"/>
          <p:cNvSpPr/>
          <p:nvPr/>
        </p:nvSpPr>
        <p:spPr>
          <a:xfrm>
            <a:off x="0" y="-20638"/>
            <a:ext cx="4094163" cy="6878638"/>
          </a:xfrm>
          <a:prstGeom prst="rtTriangle">
            <a:avLst/>
          </a:prstGeom>
          <a:solidFill>
            <a:srgbClr val="1727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3725" y="5489575"/>
            <a:ext cx="241458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ight Triangle 9"/>
          <p:cNvSpPr/>
          <p:nvPr/>
        </p:nvSpPr>
        <p:spPr>
          <a:xfrm rot="5400000">
            <a:off x="-1204452" y="1194619"/>
            <a:ext cx="5860026" cy="3470787"/>
          </a:xfrm>
          <a:prstGeom prst="rtTriangle">
            <a:avLst/>
          </a:prstGeom>
          <a:blipFill dpi="0" rotWithShape="1">
            <a:blip r:embed="rId3"/>
            <a:srcRect/>
            <a:tile tx="0" ty="0" sx="100000" sy="100000" flip="none" algn="t"/>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Title 1"/>
          <p:cNvSpPr>
            <a:spLocks noGrp="1"/>
          </p:cNvSpPr>
          <p:nvPr>
            <p:ph type="ctrTitle"/>
          </p:nvPr>
        </p:nvSpPr>
        <p:spPr>
          <a:xfrm>
            <a:off x="2275364" y="2291837"/>
            <a:ext cx="6602819" cy="903449"/>
          </a:xfrm>
          <a:noFill/>
          <a:ln>
            <a:noFill/>
          </a:ln>
        </p:spPr>
        <p:txBody>
          <a:bodyPr anchor="t">
            <a:normAutofit/>
          </a:bodyPr>
          <a:lstStyle>
            <a:lvl1pPr algn="r">
              <a:defRPr sz="3600" b="0">
                <a:solidFill>
                  <a:schemeClr val="tx1"/>
                </a:solidFill>
              </a:defRPr>
            </a:lvl1pPr>
          </a:lstStyle>
          <a:p>
            <a:r>
              <a:rPr lang="en-US"/>
              <a:t>Click to edit Master title style</a:t>
            </a:r>
            <a:endParaRPr lang="en-US" dirty="0"/>
          </a:p>
        </p:txBody>
      </p:sp>
      <p:sp>
        <p:nvSpPr>
          <p:cNvPr id="19" name="Subtitle 2"/>
          <p:cNvSpPr>
            <a:spLocks noGrp="1"/>
          </p:cNvSpPr>
          <p:nvPr>
            <p:ph type="subTitle" idx="1"/>
          </p:nvPr>
        </p:nvSpPr>
        <p:spPr>
          <a:xfrm>
            <a:off x="3258322" y="3333323"/>
            <a:ext cx="5619861" cy="483088"/>
          </a:xfrm>
          <a:effectLst/>
        </p:spPr>
        <p:txBody>
          <a:bodyPr anchor="ctr">
            <a:normAutofit/>
          </a:bodyPr>
          <a:lstStyle>
            <a:lvl1pPr marL="0" indent="0" algn="r">
              <a:buNone/>
              <a:defRPr sz="24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1" name="Text Placeholder 10"/>
          <p:cNvSpPr>
            <a:spLocks noGrp="1"/>
          </p:cNvSpPr>
          <p:nvPr>
            <p:ph type="body" sz="quarter" idx="11"/>
          </p:nvPr>
        </p:nvSpPr>
        <p:spPr>
          <a:xfrm>
            <a:off x="4318000" y="5374900"/>
            <a:ext cx="4560183" cy="485126"/>
          </a:xfrm>
        </p:spPr>
        <p:txBody>
          <a:bodyPr anchor="ctr">
            <a:normAutofit/>
          </a:bodyPr>
          <a:lstStyle>
            <a:lvl1pPr marL="0" indent="0" algn="r">
              <a:buNone/>
              <a:defRPr sz="2000" baseline="0">
                <a:solidFill>
                  <a:schemeClr val="bg1"/>
                </a:solidFill>
              </a:defRPr>
            </a:lvl1pPr>
          </a:lstStyle>
          <a:p>
            <a:pPr lvl="0"/>
            <a:r>
              <a:rPr lang="en-US"/>
              <a:t>Edit Master text styles</a:t>
            </a:r>
          </a:p>
        </p:txBody>
      </p:sp>
      <p:sp>
        <p:nvSpPr>
          <p:cNvPr id="17" name="Text Placeholder 10"/>
          <p:cNvSpPr>
            <a:spLocks noGrp="1"/>
          </p:cNvSpPr>
          <p:nvPr>
            <p:ph type="body" sz="quarter" idx="12"/>
          </p:nvPr>
        </p:nvSpPr>
        <p:spPr>
          <a:xfrm>
            <a:off x="4338674" y="5984622"/>
            <a:ext cx="4560183" cy="485126"/>
          </a:xfrm>
        </p:spPr>
        <p:txBody>
          <a:bodyPr anchor="ctr">
            <a:normAutofit/>
          </a:bodyPr>
          <a:lstStyle>
            <a:lvl1pPr marL="0" indent="0" algn="r">
              <a:buNone/>
              <a:defRPr sz="1800" baseline="0">
                <a:solidFill>
                  <a:srgbClr val="172751"/>
                </a:solidFill>
              </a:defRPr>
            </a:lvl1pPr>
          </a:lstStyle>
          <a:p>
            <a:pPr lvl="0"/>
            <a:r>
              <a:rPr lang="en-US"/>
              <a:t>Edit Master text styles</a:t>
            </a:r>
          </a:p>
        </p:txBody>
      </p:sp>
    </p:spTree>
    <p:extLst>
      <p:ext uri="{BB962C8B-B14F-4D97-AF65-F5344CB8AC3E}">
        <p14:creationId xmlns:p14="http://schemas.microsoft.com/office/powerpoint/2010/main" val="3805170863"/>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438" y="6330950"/>
            <a:ext cx="10715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0"/>
            <a:ext cx="169439" cy="6858000"/>
          </a:xfrm>
          <a:prstGeom prst="rect">
            <a:avLst/>
          </a:prstGeom>
          <a:blipFill>
            <a:blip r:embed="rId3">
              <a:alphaModFix amt="80000"/>
            </a:blip>
            <a:tile tx="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169863" y="858838"/>
            <a:ext cx="8974137" cy="128587"/>
          </a:xfrm>
          <a:prstGeom prst="rect">
            <a:avLst/>
          </a:prstGeom>
          <a:gradFill flip="none" rotWithShape="1">
            <a:gsLst>
              <a:gs pos="0">
                <a:schemeClr val="bg1"/>
              </a:gs>
              <a:gs pos="50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Content Placeholder 2"/>
          <p:cNvSpPr>
            <a:spLocks noGrp="1"/>
          </p:cNvSpPr>
          <p:nvPr>
            <p:ph idx="1"/>
          </p:nvPr>
        </p:nvSpPr>
        <p:spPr>
          <a:xfrm>
            <a:off x="326179" y="1094398"/>
            <a:ext cx="8665665" cy="50520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ctrTitle"/>
          </p:nvPr>
        </p:nvSpPr>
        <p:spPr>
          <a:xfrm>
            <a:off x="338879" y="184878"/>
            <a:ext cx="8646314" cy="566001"/>
          </a:xfrm>
          <a:noFill/>
          <a:ln>
            <a:noFill/>
          </a:ln>
        </p:spPr>
        <p:txBody>
          <a:bodyPr>
            <a:normAutofit/>
          </a:bodyPr>
          <a:lstStyle>
            <a:lvl1pPr algn="l">
              <a:defRPr sz="2800" b="0">
                <a:solidFill>
                  <a:srgbClr val="172751"/>
                </a:solidFill>
              </a:defRPr>
            </a:lvl1pPr>
          </a:lstStyle>
          <a:p>
            <a:r>
              <a:rPr lang="en-US"/>
              <a:t>Click to edit Master title style</a:t>
            </a:r>
            <a:endParaRPr lang="en-US" dirty="0"/>
          </a:p>
        </p:txBody>
      </p:sp>
      <p:sp>
        <p:nvSpPr>
          <p:cNvPr id="7" name="Footer Placeholder 4"/>
          <p:cNvSpPr>
            <a:spLocks noGrp="1"/>
          </p:cNvSpPr>
          <p:nvPr>
            <p:ph type="ftr" sz="quarter" idx="10"/>
          </p:nvPr>
        </p:nvSpPr>
        <p:spPr>
          <a:xfrm>
            <a:off x="1554163" y="6319838"/>
            <a:ext cx="6650037" cy="357187"/>
          </a:xfrm>
        </p:spPr>
        <p:txBody>
          <a:bodyPr/>
          <a:lstStyle>
            <a:lvl1pPr algn="l">
              <a:defRPr dirty="0" smtClean="0">
                <a:solidFill>
                  <a:srgbClr val="172751"/>
                </a:solidFill>
              </a:defRPr>
            </a:lvl1pPr>
          </a:lstStyle>
          <a:p>
            <a:pPr>
              <a:defRPr/>
            </a:pPr>
            <a:r>
              <a:rPr lang="en-US"/>
              <a:t>Footer Test</a:t>
            </a:r>
          </a:p>
        </p:txBody>
      </p:sp>
      <p:sp>
        <p:nvSpPr>
          <p:cNvPr id="8" name="Slide Number Placeholder 5"/>
          <p:cNvSpPr>
            <a:spLocks noGrp="1"/>
          </p:cNvSpPr>
          <p:nvPr>
            <p:ph type="sldNum" sz="quarter" idx="11"/>
          </p:nvPr>
        </p:nvSpPr>
        <p:spPr>
          <a:xfrm>
            <a:off x="8437563" y="6318250"/>
            <a:ext cx="558800" cy="358775"/>
          </a:xfrm>
        </p:spPr>
        <p:txBody>
          <a:bodyPr/>
          <a:lstStyle>
            <a:lvl1pPr>
              <a:defRPr>
                <a:solidFill>
                  <a:srgbClr val="172751"/>
                </a:solidFill>
              </a:defRPr>
            </a:lvl1pPr>
          </a:lstStyle>
          <a:p>
            <a:fld id="{B3634826-A74F-4AF8-A4C7-22B7917CA6D9}" type="slidenum">
              <a:rPr lang="en-US" altLang="en-US"/>
              <a:pPr/>
              <a:t>‹#›</a:t>
            </a:fld>
            <a:endParaRPr lang="en-US" altLang="en-US"/>
          </a:p>
        </p:txBody>
      </p:sp>
    </p:spTree>
    <p:extLst>
      <p:ext uri="{BB962C8B-B14F-4D97-AF65-F5344CB8AC3E}">
        <p14:creationId xmlns:p14="http://schemas.microsoft.com/office/powerpoint/2010/main" val="1770653683"/>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5438" y="6330950"/>
            <a:ext cx="10715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0"/>
            <a:ext cx="169439" cy="6858000"/>
          </a:xfrm>
          <a:prstGeom prst="rect">
            <a:avLst/>
          </a:prstGeom>
          <a:blipFill>
            <a:blip r:embed="rId3">
              <a:alphaModFix amt="80000"/>
            </a:blip>
            <a:tile tx="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69863" y="858838"/>
            <a:ext cx="8974137" cy="128587"/>
          </a:xfrm>
          <a:prstGeom prst="rect">
            <a:avLst/>
          </a:prstGeom>
          <a:gradFill flip="none" rotWithShape="1">
            <a:gsLst>
              <a:gs pos="0">
                <a:schemeClr val="bg1"/>
              </a:gs>
              <a:gs pos="63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Title 1"/>
          <p:cNvSpPr>
            <a:spLocks noGrp="1"/>
          </p:cNvSpPr>
          <p:nvPr>
            <p:ph type="ctrTitle"/>
          </p:nvPr>
        </p:nvSpPr>
        <p:spPr>
          <a:xfrm>
            <a:off x="338879" y="184878"/>
            <a:ext cx="8646314" cy="566001"/>
          </a:xfrm>
          <a:noFill/>
          <a:ln>
            <a:noFill/>
          </a:ln>
        </p:spPr>
        <p:txBody>
          <a:bodyPr>
            <a:normAutofit/>
          </a:bodyPr>
          <a:lstStyle>
            <a:lvl1pPr algn="l">
              <a:defRPr sz="2800" b="0">
                <a:solidFill>
                  <a:srgbClr val="172751"/>
                </a:solidFill>
              </a:defRPr>
            </a:lvl1pPr>
          </a:lstStyle>
          <a:p>
            <a:r>
              <a:rPr lang="en-US"/>
              <a:t>Click to edit Master title style</a:t>
            </a:r>
            <a:endParaRPr lang="en-US" dirty="0"/>
          </a:p>
        </p:txBody>
      </p:sp>
      <p:sp>
        <p:nvSpPr>
          <p:cNvPr id="9" name="Picture Placeholder 2"/>
          <p:cNvSpPr>
            <a:spLocks noGrp="1" noChangeAspect="1"/>
          </p:cNvSpPr>
          <p:nvPr>
            <p:ph type="pic" idx="1"/>
          </p:nvPr>
        </p:nvSpPr>
        <p:spPr>
          <a:xfrm>
            <a:off x="4284127" y="1071884"/>
            <a:ext cx="4707716" cy="5049203"/>
          </a:xfrm>
        </p:spPr>
        <p:txBody>
          <a:bodyPr rtlCol="0">
            <a:normAutofit/>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endParaRPr lang="en-US" noProof="0" dirty="0"/>
          </a:p>
        </p:txBody>
      </p:sp>
      <p:sp>
        <p:nvSpPr>
          <p:cNvPr id="10" name="Content Placeholder 2"/>
          <p:cNvSpPr>
            <a:spLocks noGrp="1"/>
          </p:cNvSpPr>
          <p:nvPr>
            <p:ph idx="13"/>
          </p:nvPr>
        </p:nvSpPr>
        <p:spPr>
          <a:xfrm>
            <a:off x="317500" y="1071884"/>
            <a:ext cx="3818566" cy="50492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14"/>
          </p:nvPr>
        </p:nvSpPr>
        <p:spPr>
          <a:xfrm>
            <a:off x="1554163" y="6319838"/>
            <a:ext cx="6650037" cy="357187"/>
          </a:xfrm>
        </p:spPr>
        <p:txBody>
          <a:bodyPr/>
          <a:lstStyle>
            <a:lvl1pPr algn="l">
              <a:defRPr dirty="0" smtClean="0">
                <a:solidFill>
                  <a:srgbClr val="172751"/>
                </a:solidFill>
              </a:defRPr>
            </a:lvl1pPr>
          </a:lstStyle>
          <a:p>
            <a:pPr>
              <a:defRPr/>
            </a:pPr>
            <a:r>
              <a:rPr lang="en-US"/>
              <a:t>Footer Test</a:t>
            </a:r>
          </a:p>
        </p:txBody>
      </p:sp>
      <p:sp>
        <p:nvSpPr>
          <p:cNvPr id="11" name="Slide Number Placeholder 5"/>
          <p:cNvSpPr>
            <a:spLocks noGrp="1"/>
          </p:cNvSpPr>
          <p:nvPr>
            <p:ph type="sldNum" sz="quarter" idx="15"/>
          </p:nvPr>
        </p:nvSpPr>
        <p:spPr>
          <a:xfrm>
            <a:off x="8437563" y="6318250"/>
            <a:ext cx="558800" cy="358775"/>
          </a:xfrm>
        </p:spPr>
        <p:txBody>
          <a:bodyPr/>
          <a:lstStyle>
            <a:lvl1pPr>
              <a:defRPr>
                <a:solidFill>
                  <a:srgbClr val="172751"/>
                </a:solidFill>
              </a:defRPr>
            </a:lvl1pPr>
          </a:lstStyle>
          <a:p>
            <a:fld id="{305AE90F-521C-4528-8EDB-BB2A83753F06}" type="slidenum">
              <a:rPr lang="en-US" altLang="en-US"/>
              <a:pPr/>
              <a:t>‹#›</a:t>
            </a:fld>
            <a:endParaRPr lang="en-US" altLang="en-US"/>
          </a:p>
        </p:txBody>
      </p:sp>
    </p:spTree>
    <p:extLst>
      <p:ext uri="{BB962C8B-B14F-4D97-AF65-F5344CB8AC3E}">
        <p14:creationId xmlns:p14="http://schemas.microsoft.com/office/powerpoint/2010/main" val="2221325121"/>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0" y="4051300"/>
            <a:ext cx="9144000" cy="280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0" y="3906838"/>
            <a:ext cx="9144000" cy="7508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ight Triangle 7"/>
          <p:cNvSpPr/>
          <p:nvPr/>
        </p:nvSpPr>
        <p:spPr>
          <a:xfrm>
            <a:off x="0" y="0"/>
            <a:ext cx="4081463" cy="6858000"/>
          </a:xfrm>
          <a:prstGeom prst="rtTriangle">
            <a:avLst/>
          </a:prstGeom>
          <a:solidFill>
            <a:srgbClr val="1727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0" y="6694488"/>
            <a:ext cx="9144000" cy="185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863" y="5489575"/>
            <a:ext cx="24161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286000" y="4820369"/>
            <a:ext cx="6555526" cy="483088"/>
          </a:xfrm>
          <a:effectLst/>
        </p:spPr>
        <p:txBody>
          <a:bodyPr anchor="ctr">
            <a:normAutofit/>
          </a:bodyPr>
          <a:lstStyle>
            <a:lvl1pPr marL="0" indent="0" algn="r">
              <a:buNone/>
              <a:defRPr sz="24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Title 1"/>
          <p:cNvSpPr>
            <a:spLocks noGrp="1"/>
          </p:cNvSpPr>
          <p:nvPr>
            <p:ph type="ctrTitle"/>
          </p:nvPr>
        </p:nvSpPr>
        <p:spPr>
          <a:xfrm>
            <a:off x="328246" y="3906775"/>
            <a:ext cx="8513280" cy="750285"/>
          </a:xfrm>
          <a:noFill/>
          <a:ln>
            <a:noFill/>
          </a:ln>
        </p:spPr>
        <p:txBody>
          <a:bodyPr>
            <a:normAutofit/>
          </a:bodyPr>
          <a:lstStyle>
            <a:lvl1pPr algn="r">
              <a:defRPr sz="3600" b="0" baseline="0">
                <a:solidFill>
                  <a:schemeClr val="bg1"/>
                </a:solidFill>
              </a:defRPr>
            </a:lvl1pPr>
          </a:lstStyle>
          <a:p>
            <a:r>
              <a:rPr lang="en-US"/>
              <a:t>Click to edit Master title style</a:t>
            </a:r>
            <a:endParaRPr lang="en-US" dirty="0"/>
          </a:p>
        </p:txBody>
      </p:sp>
      <p:sp>
        <p:nvSpPr>
          <p:cNvPr id="10" name="Text Placeholder 10"/>
          <p:cNvSpPr>
            <a:spLocks noGrp="1"/>
          </p:cNvSpPr>
          <p:nvPr>
            <p:ph type="body" sz="quarter" idx="11"/>
          </p:nvPr>
        </p:nvSpPr>
        <p:spPr>
          <a:xfrm>
            <a:off x="4260669" y="5547677"/>
            <a:ext cx="4560183" cy="485126"/>
          </a:xfrm>
        </p:spPr>
        <p:txBody>
          <a:bodyPr anchor="ctr">
            <a:normAutofit/>
          </a:bodyPr>
          <a:lstStyle>
            <a:lvl1pPr marL="0" indent="0" algn="r">
              <a:buNone/>
              <a:defRPr sz="2000" baseline="0">
                <a:solidFill>
                  <a:srgbClr val="172751"/>
                </a:solidFill>
              </a:defRPr>
            </a:lvl1pPr>
          </a:lstStyle>
          <a:p>
            <a:pPr lvl="0"/>
            <a:r>
              <a:rPr lang="en-US"/>
              <a:t>Edit Master text styles</a:t>
            </a:r>
          </a:p>
        </p:txBody>
      </p:sp>
      <p:sp>
        <p:nvSpPr>
          <p:cNvPr id="11" name="Text Placeholder 10"/>
          <p:cNvSpPr>
            <a:spLocks noGrp="1"/>
          </p:cNvSpPr>
          <p:nvPr>
            <p:ph type="body" sz="quarter" idx="12"/>
          </p:nvPr>
        </p:nvSpPr>
        <p:spPr>
          <a:xfrm>
            <a:off x="4260669" y="6030399"/>
            <a:ext cx="4580857" cy="485126"/>
          </a:xfrm>
        </p:spPr>
        <p:txBody>
          <a:bodyPr anchor="ctr">
            <a:normAutofit/>
          </a:bodyPr>
          <a:lstStyle>
            <a:lvl1pPr marL="0" indent="0" algn="r">
              <a:buNone/>
              <a:defRPr sz="1800" baseline="0">
                <a:solidFill>
                  <a:srgbClr val="172751"/>
                </a:solidFill>
              </a:defRPr>
            </a:lvl1pPr>
          </a:lstStyle>
          <a:p>
            <a:pPr lvl="0"/>
            <a:r>
              <a:rPr lang="en-US"/>
              <a:t>Edit Master text styles</a:t>
            </a:r>
          </a:p>
        </p:txBody>
      </p:sp>
    </p:spTree>
    <p:extLst>
      <p:ext uri="{BB962C8B-B14F-4D97-AF65-F5344CB8AC3E}">
        <p14:creationId xmlns:p14="http://schemas.microsoft.com/office/powerpoint/2010/main" val="228272042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1113" y="4071938"/>
            <a:ext cx="9144000" cy="2786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0" y="3906838"/>
            <a:ext cx="9144000" cy="75088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ight Triangle 7"/>
          <p:cNvSpPr/>
          <p:nvPr/>
        </p:nvSpPr>
        <p:spPr>
          <a:xfrm>
            <a:off x="0" y="0"/>
            <a:ext cx="4081463" cy="6858000"/>
          </a:xfrm>
          <a:prstGeom prst="rtTriangle">
            <a:avLst/>
          </a:prstGeom>
          <a:solidFill>
            <a:srgbClr val="1727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0" y="6694488"/>
            <a:ext cx="9144000" cy="1857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863" y="5489575"/>
            <a:ext cx="24161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ubtitle 2"/>
          <p:cNvSpPr>
            <a:spLocks noGrp="1"/>
          </p:cNvSpPr>
          <p:nvPr>
            <p:ph type="subTitle" idx="1"/>
          </p:nvPr>
        </p:nvSpPr>
        <p:spPr>
          <a:xfrm>
            <a:off x="2286000" y="4820369"/>
            <a:ext cx="6555526" cy="483088"/>
          </a:xfrm>
          <a:effectLst/>
        </p:spPr>
        <p:txBody>
          <a:bodyPr anchor="ctr">
            <a:normAutofit/>
          </a:bodyPr>
          <a:lstStyle>
            <a:lvl1pPr marL="0" indent="0" algn="r">
              <a:buNone/>
              <a:defRPr sz="24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4" name="Title 1"/>
          <p:cNvSpPr>
            <a:spLocks noGrp="1"/>
          </p:cNvSpPr>
          <p:nvPr>
            <p:ph type="ctrTitle"/>
          </p:nvPr>
        </p:nvSpPr>
        <p:spPr>
          <a:xfrm>
            <a:off x="328246" y="3906775"/>
            <a:ext cx="8513280" cy="750285"/>
          </a:xfrm>
          <a:noFill/>
          <a:ln>
            <a:noFill/>
          </a:ln>
        </p:spPr>
        <p:txBody>
          <a:bodyPr>
            <a:normAutofit/>
          </a:bodyPr>
          <a:lstStyle>
            <a:lvl1pPr algn="r">
              <a:defRPr sz="3600" b="0" baseline="0">
                <a:solidFill>
                  <a:schemeClr val="bg1"/>
                </a:solidFill>
              </a:defRPr>
            </a:lvl1pPr>
          </a:lstStyle>
          <a:p>
            <a:r>
              <a:rPr lang="en-US"/>
              <a:t>Click to edit Master title style</a:t>
            </a:r>
            <a:endParaRPr lang="en-US" dirty="0"/>
          </a:p>
        </p:txBody>
      </p:sp>
      <p:sp>
        <p:nvSpPr>
          <p:cNvPr id="18" name="Text Placeholder 10"/>
          <p:cNvSpPr>
            <a:spLocks noGrp="1"/>
          </p:cNvSpPr>
          <p:nvPr>
            <p:ph type="body" sz="quarter" idx="11"/>
          </p:nvPr>
        </p:nvSpPr>
        <p:spPr>
          <a:xfrm>
            <a:off x="4260669" y="5547677"/>
            <a:ext cx="4560183" cy="485126"/>
          </a:xfrm>
        </p:spPr>
        <p:txBody>
          <a:bodyPr anchor="ctr">
            <a:normAutofit/>
          </a:bodyPr>
          <a:lstStyle>
            <a:lvl1pPr marL="0" indent="0" algn="r">
              <a:buNone/>
              <a:defRPr sz="2000" baseline="0">
                <a:solidFill>
                  <a:srgbClr val="172751"/>
                </a:solidFill>
              </a:defRPr>
            </a:lvl1pPr>
          </a:lstStyle>
          <a:p>
            <a:pPr lvl="0"/>
            <a:r>
              <a:rPr lang="en-US"/>
              <a:t>Edit Master text styles</a:t>
            </a:r>
          </a:p>
        </p:txBody>
      </p:sp>
      <p:sp>
        <p:nvSpPr>
          <p:cNvPr id="19" name="Text Placeholder 10"/>
          <p:cNvSpPr>
            <a:spLocks noGrp="1"/>
          </p:cNvSpPr>
          <p:nvPr>
            <p:ph type="body" sz="quarter" idx="12"/>
          </p:nvPr>
        </p:nvSpPr>
        <p:spPr>
          <a:xfrm>
            <a:off x="4260669" y="6030399"/>
            <a:ext cx="4580857" cy="485126"/>
          </a:xfrm>
        </p:spPr>
        <p:txBody>
          <a:bodyPr anchor="ctr">
            <a:normAutofit/>
          </a:bodyPr>
          <a:lstStyle>
            <a:lvl1pPr marL="0" indent="0" algn="r">
              <a:buNone/>
              <a:defRPr sz="1800" baseline="0">
                <a:solidFill>
                  <a:srgbClr val="172751"/>
                </a:solidFill>
              </a:defRPr>
            </a:lvl1pPr>
          </a:lstStyle>
          <a:p>
            <a:pPr lvl="0"/>
            <a:r>
              <a:rPr lang="en-US"/>
              <a:t>Edit Master text styles</a:t>
            </a:r>
          </a:p>
        </p:txBody>
      </p:sp>
    </p:spTree>
    <p:extLst>
      <p:ext uri="{BB962C8B-B14F-4D97-AF65-F5344CB8AC3E}">
        <p14:creationId xmlns:p14="http://schemas.microsoft.com/office/powerpoint/2010/main" val="78839212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1113" y="2949575"/>
            <a:ext cx="9144000" cy="749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1113" y="3705225"/>
            <a:ext cx="9144000" cy="3152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0" y="0"/>
            <a:ext cx="2817813" cy="6858000"/>
          </a:xfrm>
          <a:prstGeom prst="rect">
            <a:avLst/>
          </a:prstGeom>
          <a:solidFill>
            <a:srgbClr val="1727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1"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5759450"/>
            <a:ext cx="20653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ubtitle 2"/>
          <p:cNvSpPr>
            <a:spLocks noGrp="1"/>
          </p:cNvSpPr>
          <p:nvPr>
            <p:ph type="subTitle" idx="1"/>
          </p:nvPr>
        </p:nvSpPr>
        <p:spPr>
          <a:xfrm>
            <a:off x="2817628" y="3897533"/>
            <a:ext cx="6023898" cy="483088"/>
          </a:xfrm>
          <a:effectLst/>
        </p:spPr>
        <p:txBody>
          <a:bodyPr anchor="ctr">
            <a:normAutofit/>
          </a:bodyPr>
          <a:lstStyle>
            <a:lvl1pPr marL="0" indent="0" algn="r">
              <a:buNone/>
              <a:defRPr sz="240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4" name="Title 1"/>
          <p:cNvSpPr>
            <a:spLocks noGrp="1"/>
          </p:cNvSpPr>
          <p:nvPr>
            <p:ph type="ctrTitle"/>
          </p:nvPr>
        </p:nvSpPr>
        <p:spPr>
          <a:xfrm>
            <a:off x="325993" y="2940014"/>
            <a:ext cx="8513280" cy="747982"/>
          </a:xfrm>
          <a:noFill/>
          <a:ln>
            <a:noFill/>
          </a:ln>
        </p:spPr>
        <p:txBody>
          <a:bodyPr>
            <a:normAutofit/>
          </a:bodyPr>
          <a:lstStyle>
            <a:lvl1pPr algn="r">
              <a:defRPr sz="3600" b="0">
                <a:solidFill>
                  <a:schemeClr val="bg1"/>
                </a:solidFill>
              </a:defRPr>
            </a:lvl1pPr>
          </a:lstStyle>
          <a:p>
            <a:r>
              <a:rPr lang="en-US"/>
              <a:t>Click to edit Master title style</a:t>
            </a:r>
            <a:endParaRPr lang="en-US" dirty="0"/>
          </a:p>
        </p:txBody>
      </p:sp>
      <p:sp>
        <p:nvSpPr>
          <p:cNvPr id="8" name="Text Placeholder 10"/>
          <p:cNvSpPr>
            <a:spLocks noGrp="1"/>
          </p:cNvSpPr>
          <p:nvPr>
            <p:ph type="body" sz="quarter" idx="11"/>
          </p:nvPr>
        </p:nvSpPr>
        <p:spPr>
          <a:xfrm>
            <a:off x="4260669" y="5547677"/>
            <a:ext cx="4560183" cy="485126"/>
          </a:xfrm>
        </p:spPr>
        <p:txBody>
          <a:bodyPr anchor="ctr">
            <a:normAutofit/>
          </a:bodyPr>
          <a:lstStyle>
            <a:lvl1pPr marL="0" indent="0" algn="r">
              <a:buNone/>
              <a:defRPr sz="2000" baseline="0">
                <a:solidFill>
                  <a:srgbClr val="172751"/>
                </a:solidFill>
              </a:defRPr>
            </a:lvl1pPr>
          </a:lstStyle>
          <a:p>
            <a:pPr lvl="0"/>
            <a:r>
              <a:rPr lang="en-US"/>
              <a:t>Edit Master text styles</a:t>
            </a:r>
          </a:p>
        </p:txBody>
      </p:sp>
      <p:sp>
        <p:nvSpPr>
          <p:cNvPr id="10" name="Text Placeholder 10"/>
          <p:cNvSpPr>
            <a:spLocks noGrp="1"/>
          </p:cNvSpPr>
          <p:nvPr>
            <p:ph type="body" sz="quarter" idx="12"/>
          </p:nvPr>
        </p:nvSpPr>
        <p:spPr>
          <a:xfrm>
            <a:off x="4260669" y="6030399"/>
            <a:ext cx="4580857" cy="485126"/>
          </a:xfrm>
        </p:spPr>
        <p:txBody>
          <a:bodyPr anchor="ctr">
            <a:normAutofit/>
          </a:bodyPr>
          <a:lstStyle>
            <a:lvl1pPr marL="0" indent="0" algn="r">
              <a:buNone/>
              <a:defRPr sz="1800" baseline="0">
                <a:solidFill>
                  <a:srgbClr val="172751"/>
                </a:solidFill>
              </a:defRPr>
            </a:lvl1pPr>
          </a:lstStyle>
          <a:p>
            <a:pPr lvl="0"/>
            <a:r>
              <a:rPr lang="en-US"/>
              <a:t>Edit Master text styles</a:t>
            </a:r>
          </a:p>
        </p:txBody>
      </p:sp>
    </p:spTree>
    <p:extLst>
      <p:ext uri="{BB962C8B-B14F-4D97-AF65-F5344CB8AC3E}">
        <p14:creationId xmlns:p14="http://schemas.microsoft.com/office/powerpoint/2010/main" val="1717539943"/>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Rectangle 5"/>
          <p:cNvSpPr/>
          <p:nvPr/>
        </p:nvSpPr>
        <p:spPr>
          <a:xfrm>
            <a:off x="0" y="0"/>
            <a:ext cx="2817813" cy="6858000"/>
          </a:xfrm>
          <a:prstGeom prst="rect">
            <a:avLst/>
          </a:prstGeom>
          <a:solidFill>
            <a:srgbClr val="1727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138" y="5759450"/>
            <a:ext cx="20653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ubtitle 2"/>
          <p:cNvSpPr>
            <a:spLocks noGrp="1"/>
          </p:cNvSpPr>
          <p:nvPr>
            <p:ph type="subTitle" idx="1"/>
          </p:nvPr>
        </p:nvSpPr>
        <p:spPr>
          <a:xfrm>
            <a:off x="2977115" y="3355568"/>
            <a:ext cx="6023898" cy="483088"/>
          </a:xfrm>
          <a:effectLst/>
        </p:spPr>
        <p:txBody>
          <a:bodyPr anchor="ctr">
            <a:normAutofit/>
          </a:bodyPr>
          <a:lstStyle>
            <a:lvl1pPr marL="0" indent="0" algn="r">
              <a:buNone/>
              <a:defRPr sz="2400" baseline="0">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4" name="Title 1"/>
          <p:cNvSpPr>
            <a:spLocks noGrp="1"/>
          </p:cNvSpPr>
          <p:nvPr>
            <p:ph type="ctrTitle"/>
          </p:nvPr>
        </p:nvSpPr>
        <p:spPr>
          <a:xfrm>
            <a:off x="2977115" y="2296633"/>
            <a:ext cx="6023898" cy="747982"/>
          </a:xfrm>
          <a:noFill/>
          <a:ln>
            <a:noFill/>
          </a:ln>
        </p:spPr>
        <p:txBody>
          <a:bodyPr>
            <a:normAutofit/>
          </a:bodyPr>
          <a:lstStyle>
            <a:lvl1pPr algn="r">
              <a:defRPr sz="3600" b="0">
                <a:solidFill>
                  <a:srgbClr val="172751"/>
                </a:solidFill>
              </a:defRPr>
            </a:lvl1pPr>
          </a:lstStyle>
          <a:p>
            <a:r>
              <a:rPr lang="en-US"/>
              <a:t>Click to edit Master title style</a:t>
            </a:r>
            <a:endParaRPr lang="en-US" dirty="0"/>
          </a:p>
        </p:txBody>
      </p:sp>
      <p:sp>
        <p:nvSpPr>
          <p:cNvPr id="13" name="Text Placeholder 10"/>
          <p:cNvSpPr>
            <a:spLocks noGrp="1"/>
          </p:cNvSpPr>
          <p:nvPr>
            <p:ph type="body" sz="quarter" idx="11"/>
          </p:nvPr>
        </p:nvSpPr>
        <p:spPr>
          <a:xfrm>
            <a:off x="4260669" y="5547677"/>
            <a:ext cx="4560183" cy="485126"/>
          </a:xfrm>
        </p:spPr>
        <p:txBody>
          <a:bodyPr anchor="ctr">
            <a:normAutofit/>
          </a:bodyPr>
          <a:lstStyle>
            <a:lvl1pPr marL="0" indent="0" algn="r">
              <a:buNone/>
              <a:defRPr sz="2000" baseline="0">
                <a:solidFill>
                  <a:srgbClr val="172751"/>
                </a:solidFill>
              </a:defRPr>
            </a:lvl1pPr>
          </a:lstStyle>
          <a:p>
            <a:pPr lvl="0"/>
            <a:r>
              <a:rPr lang="en-US"/>
              <a:t>Edit Master text styles</a:t>
            </a:r>
          </a:p>
        </p:txBody>
      </p:sp>
      <p:sp>
        <p:nvSpPr>
          <p:cNvPr id="17" name="Text Placeholder 10"/>
          <p:cNvSpPr>
            <a:spLocks noGrp="1"/>
          </p:cNvSpPr>
          <p:nvPr>
            <p:ph type="body" sz="quarter" idx="12"/>
          </p:nvPr>
        </p:nvSpPr>
        <p:spPr>
          <a:xfrm>
            <a:off x="4260669" y="6030399"/>
            <a:ext cx="4580857" cy="485126"/>
          </a:xfrm>
        </p:spPr>
        <p:txBody>
          <a:bodyPr anchor="ctr">
            <a:normAutofit/>
          </a:bodyPr>
          <a:lstStyle>
            <a:lvl1pPr marL="0" indent="0" algn="r">
              <a:buNone/>
              <a:defRPr sz="1800" baseline="0">
                <a:solidFill>
                  <a:srgbClr val="172751"/>
                </a:solidFill>
              </a:defRPr>
            </a:lvl1pPr>
          </a:lstStyle>
          <a:p>
            <a:pPr lvl="0"/>
            <a:r>
              <a:rPr lang="en-US"/>
              <a:t>Edit Master text styles</a:t>
            </a:r>
          </a:p>
        </p:txBody>
      </p:sp>
    </p:spTree>
    <p:extLst>
      <p:ext uri="{BB962C8B-B14F-4D97-AF65-F5344CB8AC3E}">
        <p14:creationId xmlns:p14="http://schemas.microsoft.com/office/powerpoint/2010/main" val="149085905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Rectangle 3"/>
          <p:cNvSpPr/>
          <p:nvPr/>
        </p:nvSpPr>
        <p:spPr>
          <a:xfrm>
            <a:off x="0" y="0"/>
            <a:ext cx="169439" cy="6858000"/>
          </a:xfrm>
          <a:prstGeom prst="rect">
            <a:avLst/>
          </a:prstGeom>
          <a:blipFill>
            <a:blip r:embed="rId2">
              <a:alphaModFix amt="80000"/>
            </a:blip>
            <a:tile tx="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481638"/>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300038"/>
            <a:ext cx="9155113" cy="565150"/>
          </a:xfrm>
          <a:prstGeom prst="rect">
            <a:avLst/>
          </a:prstGeom>
          <a:solidFill>
            <a:srgbClr val="1727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Content Placeholder 2"/>
          <p:cNvSpPr>
            <a:spLocks noGrp="1"/>
          </p:cNvSpPr>
          <p:nvPr>
            <p:ph idx="1"/>
          </p:nvPr>
        </p:nvSpPr>
        <p:spPr>
          <a:xfrm>
            <a:off x="317500" y="1046484"/>
            <a:ext cx="8674345" cy="50492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ctrTitle"/>
          </p:nvPr>
        </p:nvSpPr>
        <p:spPr>
          <a:xfrm>
            <a:off x="317499" y="299963"/>
            <a:ext cx="8667693" cy="566001"/>
          </a:xfrm>
          <a:noFill/>
          <a:ln>
            <a:noFill/>
          </a:ln>
        </p:spPr>
        <p:txBody>
          <a:bodyPr>
            <a:normAutofit/>
          </a:bodyPr>
          <a:lstStyle>
            <a:lvl1pPr algn="l">
              <a:defRPr sz="2800" b="0">
                <a:solidFill>
                  <a:schemeClr val="bg1"/>
                </a:solidFill>
              </a:defRPr>
            </a:lvl1pPr>
          </a:lstStyle>
          <a:p>
            <a:r>
              <a:rPr lang="en-US"/>
              <a:t>Click to edit Master title style</a:t>
            </a:r>
            <a:endParaRPr lang="en-US" dirty="0"/>
          </a:p>
        </p:txBody>
      </p:sp>
      <p:sp>
        <p:nvSpPr>
          <p:cNvPr id="7" name="Footer Placeholder 4"/>
          <p:cNvSpPr>
            <a:spLocks noGrp="1"/>
          </p:cNvSpPr>
          <p:nvPr>
            <p:ph type="ftr" sz="quarter" idx="10"/>
          </p:nvPr>
        </p:nvSpPr>
        <p:spPr>
          <a:xfrm>
            <a:off x="1936750" y="6319838"/>
            <a:ext cx="5899150" cy="357187"/>
          </a:xfrm>
        </p:spPr>
        <p:txBody>
          <a:bodyPr/>
          <a:lstStyle>
            <a:lvl1pPr algn="l">
              <a:defRPr dirty="0" smtClean="0">
                <a:solidFill>
                  <a:schemeClr val="bg1"/>
                </a:solidFill>
              </a:defRPr>
            </a:lvl1pPr>
          </a:lstStyle>
          <a:p>
            <a:pPr>
              <a:defRPr/>
            </a:pPr>
            <a:r>
              <a:rPr lang="en-US"/>
              <a:t>Footer Test</a:t>
            </a:r>
          </a:p>
        </p:txBody>
      </p:sp>
      <p:sp>
        <p:nvSpPr>
          <p:cNvPr id="8" name="Slide Number Placeholder 5"/>
          <p:cNvSpPr>
            <a:spLocks noGrp="1"/>
          </p:cNvSpPr>
          <p:nvPr>
            <p:ph type="sldNum" sz="quarter" idx="11"/>
          </p:nvPr>
        </p:nvSpPr>
        <p:spPr>
          <a:xfrm>
            <a:off x="8437563" y="6318250"/>
            <a:ext cx="558800" cy="358775"/>
          </a:xfrm>
        </p:spPr>
        <p:txBody>
          <a:bodyPr/>
          <a:lstStyle>
            <a:lvl1pPr>
              <a:defRPr/>
            </a:lvl1pPr>
          </a:lstStyle>
          <a:p>
            <a:fld id="{71FAD5E4-9195-42AF-953E-32C03B5CB76B}" type="slidenum">
              <a:rPr lang="en-US" altLang="en-US"/>
              <a:pPr/>
              <a:t>‹#›</a:t>
            </a:fld>
            <a:endParaRPr lang="en-US" altLang="en-US"/>
          </a:p>
        </p:txBody>
      </p:sp>
    </p:spTree>
    <p:extLst>
      <p:ext uri="{BB962C8B-B14F-4D97-AF65-F5344CB8AC3E}">
        <p14:creationId xmlns:p14="http://schemas.microsoft.com/office/powerpoint/2010/main" val="235937117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Rectangle 4"/>
          <p:cNvSpPr/>
          <p:nvPr/>
        </p:nvSpPr>
        <p:spPr>
          <a:xfrm>
            <a:off x="0" y="0"/>
            <a:ext cx="169439" cy="6858000"/>
          </a:xfrm>
          <a:prstGeom prst="rect">
            <a:avLst/>
          </a:prstGeom>
          <a:blipFill>
            <a:blip r:embed="rId2">
              <a:alphaModFix amt="80000"/>
            </a:blip>
            <a:tile tx="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481638"/>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300038"/>
            <a:ext cx="9155113" cy="565150"/>
          </a:xfrm>
          <a:prstGeom prst="rect">
            <a:avLst/>
          </a:prstGeom>
          <a:solidFill>
            <a:srgbClr val="17275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Title 1"/>
          <p:cNvSpPr>
            <a:spLocks noGrp="1"/>
          </p:cNvSpPr>
          <p:nvPr>
            <p:ph type="ctrTitle"/>
          </p:nvPr>
        </p:nvSpPr>
        <p:spPr>
          <a:xfrm>
            <a:off x="317499" y="299963"/>
            <a:ext cx="8667693" cy="566001"/>
          </a:xfrm>
          <a:noFill/>
          <a:ln>
            <a:noFill/>
          </a:ln>
        </p:spPr>
        <p:txBody>
          <a:bodyPr>
            <a:normAutofit/>
          </a:bodyPr>
          <a:lstStyle>
            <a:lvl1pPr algn="l">
              <a:defRPr sz="2800" b="0">
                <a:solidFill>
                  <a:schemeClr val="bg1"/>
                </a:solidFill>
              </a:defRPr>
            </a:lvl1pPr>
          </a:lstStyle>
          <a:p>
            <a:r>
              <a:rPr lang="en-US"/>
              <a:t>Click to edit Master title style</a:t>
            </a:r>
            <a:endParaRPr lang="en-US" dirty="0"/>
          </a:p>
        </p:txBody>
      </p:sp>
      <p:sp>
        <p:nvSpPr>
          <p:cNvPr id="9" name="Picture Placeholder 2"/>
          <p:cNvSpPr>
            <a:spLocks noGrp="1" noChangeAspect="1"/>
          </p:cNvSpPr>
          <p:nvPr>
            <p:ph type="pic" idx="1"/>
          </p:nvPr>
        </p:nvSpPr>
        <p:spPr>
          <a:xfrm>
            <a:off x="4284127" y="1071884"/>
            <a:ext cx="4707716" cy="5049203"/>
          </a:xfrm>
        </p:spPr>
        <p:txBody>
          <a:bodyPr rtlCol="0">
            <a:normAutofit/>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endParaRPr lang="en-US" noProof="0" dirty="0"/>
          </a:p>
        </p:txBody>
      </p:sp>
      <p:sp>
        <p:nvSpPr>
          <p:cNvPr id="10" name="Content Placeholder 2"/>
          <p:cNvSpPr>
            <a:spLocks noGrp="1"/>
          </p:cNvSpPr>
          <p:nvPr>
            <p:ph idx="13"/>
          </p:nvPr>
        </p:nvSpPr>
        <p:spPr>
          <a:xfrm>
            <a:off x="317500" y="1071884"/>
            <a:ext cx="3818566" cy="50492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14"/>
          </p:nvPr>
        </p:nvSpPr>
        <p:spPr>
          <a:xfrm>
            <a:off x="1936750" y="6319838"/>
            <a:ext cx="5899150" cy="357187"/>
          </a:xfrm>
        </p:spPr>
        <p:txBody>
          <a:bodyPr/>
          <a:lstStyle>
            <a:lvl1pPr algn="l">
              <a:defRPr dirty="0" smtClean="0">
                <a:solidFill>
                  <a:schemeClr val="bg1"/>
                </a:solidFill>
              </a:defRPr>
            </a:lvl1pPr>
          </a:lstStyle>
          <a:p>
            <a:pPr>
              <a:defRPr/>
            </a:pPr>
            <a:r>
              <a:rPr lang="en-US"/>
              <a:t>Footer Test</a:t>
            </a:r>
          </a:p>
        </p:txBody>
      </p:sp>
      <p:sp>
        <p:nvSpPr>
          <p:cNvPr id="11" name="Slide Number Placeholder 5"/>
          <p:cNvSpPr>
            <a:spLocks noGrp="1"/>
          </p:cNvSpPr>
          <p:nvPr>
            <p:ph type="sldNum" sz="quarter" idx="15"/>
          </p:nvPr>
        </p:nvSpPr>
        <p:spPr>
          <a:xfrm>
            <a:off x="8437563" y="6318250"/>
            <a:ext cx="558800" cy="358775"/>
          </a:xfrm>
        </p:spPr>
        <p:txBody>
          <a:bodyPr/>
          <a:lstStyle>
            <a:lvl1pPr>
              <a:defRPr/>
            </a:lvl1pPr>
          </a:lstStyle>
          <a:p>
            <a:fld id="{47702BC2-653E-4C93-86EB-B731D64C8C6B}" type="slidenum">
              <a:rPr lang="en-US" altLang="en-US"/>
              <a:pPr/>
              <a:t>‹#›</a:t>
            </a:fld>
            <a:endParaRPr lang="en-US" altLang="en-US"/>
          </a:p>
        </p:txBody>
      </p:sp>
    </p:spTree>
    <p:extLst>
      <p:ext uri="{BB962C8B-B14F-4D97-AF65-F5344CB8AC3E}">
        <p14:creationId xmlns:p14="http://schemas.microsoft.com/office/powerpoint/2010/main" val="2047611131"/>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Rectangle 3"/>
          <p:cNvSpPr/>
          <p:nvPr/>
        </p:nvSpPr>
        <p:spPr>
          <a:xfrm>
            <a:off x="0" y="0"/>
            <a:ext cx="169439" cy="6858000"/>
          </a:xfrm>
          <a:prstGeom prst="rect">
            <a:avLst/>
          </a:prstGeom>
          <a:blipFill>
            <a:blip r:embed="rId2">
              <a:alphaModFix amt="80000"/>
            </a:blip>
            <a:tile tx="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169863" y="858838"/>
            <a:ext cx="8974137" cy="128587"/>
          </a:xfrm>
          <a:prstGeom prst="rect">
            <a:avLst/>
          </a:prstGeom>
          <a:gradFill flip="none" rotWithShape="1">
            <a:gsLst>
              <a:gs pos="0">
                <a:schemeClr val="bg1"/>
              </a:gs>
              <a:gs pos="50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481638"/>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330201" y="1127049"/>
            <a:ext cx="8661644" cy="49556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ctrTitle"/>
          </p:nvPr>
        </p:nvSpPr>
        <p:spPr>
          <a:xfrm>
            <a:off x="330201" y="184878"/>
            <a:ext cx="8654992" cy="566001"/>
          </a:xfrm>
          <a:noFill/>
          <a:ln>
            <a:noFill/>
          </a:ln>
        </p:spPr>
        <p:txBody>
          <a:bodyPr>
            <a:normAutofit/>
          </a:bodyPr>
          <a:lstStyle>
            <a:lvl1pPr algn="l">
              <a:defRPr sz="2800" b="0">
                <a:solidFill>
                  <a:srgbClr val="172751"/>
                </a:solidFill>
              </a:defRPr>
            </a:lvl1pPr>
          </a:lstStyle>
          <a:p>
            <a:r>
              <a:rPr lang="en-US"/>
              <a:t>Click to edit Master title style</a:t>
            </a:r>
            <a:endParaRPr lang="en-US" dirty="0"/>
          </a:p>
        </p:txBody>
      </p:sp>
      <p:sp>
        <p:nvSpPr>
          <p:cNvPr id="7" name="Footer Placeholder 4"/>
          <p:cNvSpPr>
            <a:spLocks noGrp="1"/>
          </p:cNvSpPr>
          <p:nvPr>
            <p:ph type="ftr" sz="quarter" idx="10"/>
          </p:nvPr>
        </p:nvSpPr>
        <p:spPr>
          <a:xfrm>
            <a:off x="1936750" y="6319838"/>
            <a:ext cx="5899150" cy="357187"/>
          </a:xfrm>
        </p:spPr>
        <p:txBody>
          <a:bodyPr/>
          <a:lstStyle>
            <a:lvl1pPr algn="l">
              <a:defRPr dirty="0" smtClean="0">
                <a:solidFill>
                  <a:schemeClr val="bg1"/>
                </a:solidFill>
              </a:defRPr>
            </a:lvl1pPr>
          </a:lstStyle>
          <a:p>
            <a:pPr>
              <a:defRPr/>
            </a:pPr>
            <a:r>
              <a:rPr lang="en-US"/>
              <a:t>Footer Test</a:t>
            </a:r>
          </a:p>
        </p:txBody>
      </p:sp>
      <p:sp>
        <p:nvSpPr>
          <p:cNvPr id="8" name="Slide Number Placeholder 5"/>
          <p:cNvSpPr>
            <a:spLocks noGrp="1"/>
          </p:cNvSpPr>
          <p:nvPr>
            <p:ph type="sldNum" sz="quarter" idx="11"/>
          </p:nvPr>
        </p:nvSpPr>
        <p:spPr>
          <a:xfrm>
            <a:off x="8437563" y="6318250"/>
            <a:ext cx="558800" cy="358775"/>
          </a:xfrm>
        </p:spPr>
        <p:txBody>
          <a:bodyPr/>
          <a:lstStyle>
            <a:lvl1pPr>
              <a:defRPr/>
            </a:lvl1pPr>
          </a:lstStyle>
          <a:p>
            <a:fld id="{DD6713D3-E74E-45C6-B9AE-650F96875832}" type="slidenum">
              <a:rPr lang="en-US" altLang="en-US"/>
              <a:pPr/>
              <a:t>‹#›</a:t>
            </a:fld>
            <a:endParaRPr lang="en-US" altLang="en-US"/>
          </a:p>
        </p:txBody>
      </p:sp>
    </p:spTree>
    <p:extLst>
      <p:ext uri="{BB962C8B-B14F-4D97-AF65-F5344CB8AC3E}">
        <p14:creationId xmlns:p14="http://schemas.microsoft.com/office/powerpoint/2010/main" val="3033884427"/>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5" name="Rectangle 4"/>
          <p:cNvSpPr/>
          <p:nvPr/>
        </p:nvSpPr>
        <p:spPr>
          <a:xfrm>
            <a:off x="0" y="0"/>
            <a:ext cx="169439" cy="6858000"/>
          </a:xfrm>
          <a:prstGeom prst="rect">
            <a:avLst/>
          </a:prstGeom>
          <a:blipFill>
            <a:blip r:embed="rId2">
              <a:alphaModFix amt="80000"/>
            </a:blip>
            <a:tile tx="0" ty="0" sx="100000" sy="100000" flip="xy" algn="tr"/>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169863" y="858838"/>
            <a:ext cx="8974137" cy="128587"/>
          </a:xfrm>
          <a:prstGeom prst="rect">
            <a:avLst/>
          </a:prstGeom>
          <a:gradFill flip="none" rotWithShape="1">
            <a:gsLst>
              <a:gs pos="0">
                <a:schemeClr val="bg1"/>
              </a:gs>
              <a:gs pos="63000">
                <a:schemeClr val="tx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481638"/>
            <a:ext cx="9144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itle 1"/>
          <p:cNvSpPr>
            <a:spLocks noGrp="1"/>
          </p:cNvSpPr>
          <p:nvPr>
            <p:ph type="ctrTitle"/>
          </p:nvPr>
        </p:nvSpPr>
        <p:spPr>
          <a:xfrm>
            <a:off x="330201" y="184878"/>
            <a:ext cx="8654992" cy="566001"/>
          </a:xfrm>
          <a:noFill/>
          <a:ln>
            <a:noFill/>
          </a:ln>
        </p:spPr>
        <p:txBody>
          <a:bodyPr>
            <a:normAutofit/>
          </a:bodyPr>
          <a:lstStyle>
            <a:lvl1pPr algn="l">
              <a:defRPr sz="2800" b="0">
                <a:solidFill>
                  <a:srgbClr val="172751"/>
                </a:solidFill>
              </a:defRPr>
            </a:lvl1pPr>
          </a:lstStyle>
          <a:p>
            <a:r>
              <a:rPr lang="en-US"/>
              <a:t>Click to edit Master title style</a:t>
            </a:r>
            <a:endParaRPr lang="en-US" dirty="0"/>
          </a:p>
        </p:txBody>
      </p:sp>
      <p:sp>
        <p:nvSpPr>
          <p:cNvPr id="10" name="Picture Placeholder 2"/>
          <p:cNvSpPr>
            <a:spLocks noGrp="1" noChangeAspect="1"/>
          </p:cNvSpPr>
          <p:nvPr>
            <p:ph type="pic" idx="1"/>
          </p:nvPr>
        </p:nvSpPr>
        <p:spPr>
          <a:xfrm>
            <a:off x="4284127" y="1071884"/>
            <a:ext cx="4707716" cy="5049203"/>
          </a:xfrm>
        </p:spPr>
        <p:txBody>
          <a:bodyPr rtlCol="0">
            <a:normAutofit/>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pPr lvl="0"/>
            <a:r>
              <a:rPr lang="en-US" noProof="0"/>
              <a:t>Click icon to add picture</a:t>
            </a:r>
            <a:endParaRPr lang="en-US" noProof="0" dirty="0"/>
          </a:p>
        </p:txBody>
      </p:sp>
      <p:sp>
        <p:nvSpPr>
          <p:cNvPr id="14" name="Content Placeholder 2"/>
          <p:cNvSpPr>
            <a:spLocks noGrp="1"/>
          </p:cNvSpPr>
          <p:nvPr>
            <p:ph idx="13"/>
          </p:nvPr>
        </p:nvSpPr>
        <p:spPr>
          <a:xfrm>
            <a:off x="317500" y="1071884"/>
            <a:ext cx="3818566" cy="50492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p:cNvSpPr>
            <a:spLocks noGrp="1"/>
          </p:cNvSpPr>
          <p:nvPr>
            <p:ph type="ftr" sz="quarter" idx="14"/>
          </p:nvPr>
        </p:nvSpPr>
        <p:spPr>
          <a:xfrm>
            <a:off x="1936750" y="6319838"/>
            <a:ext cx="5899150" cy="357187"/>
          </a:xfrm>
        </p:spPr>
        <p:txBody>
          <a:bodyPr/>
          <a:lstStyle>
            <a:lvl1pPr algn="l">
              <a:defRPr dirty="0" smtClean="0">
                <a:solidFill>
                  <a:schemeClr val="bg1"/>
                </a:solidFill>
              </a:defRPr>
            </a:lvl1pPr>
          </a:lstStyle>
          <a:p>
            <a:pPr>
              <a:defRPr/>
            </a:pPr>
            <a:r>
              <a:rPr lang="en-US"/>
              <a:t>Footer Test</a:t>
            </a:r>
          </a:p>
        </p:txBody>
      </p:sp>
      <p:sp>
        <p:nvSpPr>
          <p:cNvPr id="9" name="Slide Number Placeholder 5"/>
          <p:cNvSpPr>
            <a:spLocks noGrp="1"/>
          </p:cNvSpPr>
          <p:nvPr>
            <p:ph type="sldNum" sz="quarter" idx="15"/>
          </p:nvPr>
        </p:nvSpPr>
        <p:spPr>
          <a:xfrm>
            <a:off x="8437563" y="6318250"/>
            <a:ext cx="558800" cy="358775"/>
          </a:xfrm>
        </p:spPr>
        <p:txBody>
          <a:bodyPr/>
          <a:lstStyle>
            <a:lvl1pPr>
              <a:defRPr/>
            </a:lvl1pPr>
          </a:lstStyle>
          <a:p>
            <a:fld id="{86B0F2D4-B42B-46B9-94AC-4A3EC10CB724}" type="slidenum">
              <a:rPr lang="en-US" altLang="en-US"/>
              <a:pPr/>
              <a:t>‹#›</a:t>
            </a:fld>
            <a:endParaRPr lang="en-US" altLang="en-US"/>
          </a:p>
        </p:txBody>
      </p:sp>
    </p:spTree>
    <p:extLst>
      <p:ext uri="{BB962C8B-B14F-4D97-AF65-F5344CB8AC3E}">
        <p14:creationId xmlns:p14="http://schemas.microsoft.com/office/powerpoint/2010/main" val="160784749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8515350" y="136525"/>
            <a:ext cx="5334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7E868C"/>
                </a:solidFill>
                <a:latin typeface="Helvetica" panose="020B0500000000000000" pitchFamily="34" charset="0"/>
                <a:ea typeface="Helvetica" panose="020B0500000000000000" pitchFamily="34" charset="0"/>
                <a:cs typeface="Helvetica" panose="020B0500000000000000" pitchFamily="34" charset="0"/>
              </a:defRPr>
            </a:lvl1pPr>
          </a:lstStyle>
          <a:p>
            <a:endParaRPr lang="en-US" altLang="en-US"/>
          </a:p>
        </p:txBody>
      </p:sp>
      <p:sp>
        <p:nvSpPr>
          <p:cNvPr id="5" name="Footer Placeholder 4"/>
          <p:cNvSpPr>
            <a:spLocks noGrp="1"/>
          </p:cNvSpPr>
          <p:nvPr>
            <p:ph type="ftr" sz="quarter" idx="3"/>
          </p:nvPr>
        </p:nvSpPr>
        <p:spPr>
          <a:xfrm>
            <a:off x="4187825" y="6191250"/>
            <a:ext cx="4116388" cy="365125"/>
          </a:xfrm>
          <a:prstGeom prst="rect">
            <a:avLst/>
          </a:prstGeom>
        </p:spPr>
        <p:txBody>
          <a:bodyPr vert="horz" lIns="91440" tIns="45720" rIns="91440" bIns="45720" rtlCol="0" anchor="ctr"/>
          <a:lstStyle>
            <a:lvl1pPr algn="ctr" eaLnBrk="1" fontAlgn="auto" hangingPunct="1">
              <a:spcBef>
                <a:spcPts val="0"/>
              </a:spcBef>
              <a:spcAft>
                <a:spcPts val="0"/>
              </a:spcAft>
              <a:defRPr sz="1200" smtClean="0">
                <a:solidFill>
                  <a:schemeClr val="bg1"/>
                </a:solidFill>
                <a:latin typeface="Helvetica" charset="0"/>
                <a:ea typeface="Helvetica" charset="0"/>
                <a:cs typeface="Helvetica" charset="0"/>
              </a:defRPr>
            </a:lvl1pPr>
          </a:lstStyle>
          <a:p>
            <a:pPr>
              <a:defRPr/>
            </a:pPr>
            <a:r>
              <a:rPr lang="en-US"/>
              <a:t>Footer Test</a:t>
            </a:r>
            <a:endParaRPr lang="en-US" dirty="0"/>
          </a:p>
        </p:txBody>
      </p:sp>
      <p:sp>
        <p:nvSpPr>
          <p:cNvPr id="6" name="Slide Number Placeholder 5"/>
          <p:cNvSpPr>
            <a:spLocks noGrp="1"/>
          </p:cNvSpPr>
          <p:nvPr>
            <p:ph type="sldNum" sz="quarter" idx="4"/>
          </p:nvPr>
        </p:nvSpPr>
        <p:spPr>
          <a:xfrm>
            <a:off x="8340725" y="6208713"/>
            <a:ext cx="558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bg1"/>
                </a:solidFill>
                <a:latin typeface="Helvetica" panose="020B0500000000000000" pitchFamily="34" charset="0"/>
                <a:ea typeface="Helvetica" panose="020B0500000000000000" pitchFamily="34" charset="0"/>
                <a:cs typeface="Helvetica" panose="020B0500000000000000" pitchFamily="34" charset="0"/>
              </a:defRPr>
            </a:lvl1pPr>
          </a:lstStyle>
          <a:p>
            <a:fld id="{42941279-5F75-48AD-80EC-34D20917938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ransition spd="med">
    <p:fade/>
  </p:transition>
  <p:hf hdr="0" dt="0"/>
  <p:txStyles>
    <p:titleStyle>
      <a:lvl1pPr algn="l" defTabSz="912813" rtl="0" eaLnBrk="1" fontAlgn="base" hangingPunct="1">
        <a:lnSpc>
          <a:spcPct val="90000"/>
        </a:lnSpc>
        <a:spcBef>
          <a:spcPct val="0"/>
        </a:spcBef>
        <a:spcAft>
          <a:spcPct val="0"/>
        </a:spcAft>
        <a:defRPr sz="3600" kern="1200">
          <a:solidFill>
            <a:schemeClr val="tx1"/>
          </a:solidFill>
          <a:latin typeface="Helvetica" charset="0"/>
          <a:ea typeface="Helvetica" charset="0"/>
          <a:cs typeface="Helvetica" charset="0"/>
        </a:defRPr>
      </a:lvl1pPr>
      <a:lvl2pPr algn="l" defTabSz="912813" rtl="0" eaLnBrk="1" fontAlgn="base" hangingPunct="1">
        <a:lnSpc>
          <a:spcPct val="90000"/>
        </a:lnSpc>
        <a:spcBef>
          <a:spcPct val="0"/>
        </a:spcBef>
        <a:spcAft>
          <a:spcPct val="0"/>
        </a:spcAft>
        <a:defRPr sz="3600">
          <a:solidFill>
            <a:schemeClr val="tx1"/>
          </a:solidFill>
          <a:latin typeface="Helvetica" panose="020B0500000000000000" pitchFamily="34" charset="0"/>
          <a:ea typeface="Helvetica" panose="020B0500000000000000" pitchFamily="34" charset="0"/>
          <a:cs typeface="Helvetica" panose="020B0500000000000000" pitchFamily="34" charset="0"/>
        </a:defRPr>
      </a:lvl2pPr>
      <a:lvl3pPr algn="l" defTabSz="912813" rtl="0" eaLnBrk="1" fontAlgn="base" hangingPunct="1">
        <a:lnSpc>
          <a:spcPct val="90000"/>
        </a:lnSpc>
        <a:spcBef>
          <a:spcPct val="0"/>
        </a:spcBef>
        <a:spcAft>
          <a:spcPct val="0"/>
        </a:spcAft>
        <a:defRPr sz="3600">
          <a:solidFill>
            <a:schemeClr val="tx1"/>
          </a:solidFill>
          <a:latin typeface="Helvetica" panose="020B0500000000000000" pitchFamily="34" charset="0"/>
          <a:ea typeface="Helvetica" panose="020B0500000000000000" pitchFamily="34" charset="0"/>
          <a:cs typeface="Helvetica" panose="020B0500000000000000" pitchFamily="34" charset="0"/>
        </a:defRPr>
      </a:lvl3pPr>
      <a:lvl4pPr algn="l" defTabSz="912813" rtl="0" eaLnBrk="1" fontAlgn="base" hangingPunct="1">
        <a:lnSpc>
          <a:spcPct val="90000"/>
        </a:lnSpc>
        <a:spcBef>
          <a:spcPct val="0"/>
        </a:spcBef>
        <a:spcAft>
          <a:spcPct val="0"/>
        </a:spcAft>
        <a:defRPr sz="3600">
          <a:solidFill>
            <a:schemeClr val="tx1"/>
          </a:solidFill>
          <a:latin typeface="Helvetica" panose="020B0500000000000000" pitchFamily="34" charset="0"/>
          <a:ea typeface="Helvetica" panose="020B0500000000000000" pitchFamily="34" charset="0"/>
          <a:cs typeface="Helvetica" panose="020B0500000000000000" pitchFamily="34" charset="0"/>
        </a:defRPr>
      </a:lvl4pPr>
      <a:lvl5pPr algn="l" defTabSz="912813" rtl="0" eaLnBrk="1" fontAlgn="base" hangingPunct="1">
        <a:lnSpc>
          <a:spcPct val="90000"/>
        </a:lnSpc>
        <a:spcBef>
          <a:spcPct val="0"/>
        </a:spcBef>
        <a:spcAft>
          <a:spcPct val="0"/>
        </a:spcAft>
        <a:defRPr sz="3600">
          <a:solidFill>
            <a:schemeClr val="tx1"/>
          </a:solidFill>
          <a:latin typeface="Helvetica" panose="020B0500000000000000" pitchFamily="34" charset="0"/>
          <a:ea typeface="Helvetica" panose="020B0500000000000000" pitchFamily="34" charset="0"/>
          <a:cs typeface="Helvetica" panose="020B0500000000000000" pitchFamily="34" charset="0"/>
        </a:defRPr>
      </a:lvl5pPr>
      <a:lvl6pPr marL="457200" algn="l" defTabSz="912813" rtl="0" eaLnBrk="1" fontAlgn="base" hangingPunct="1">
        <a:lnSpc>
          <a:spcPct val="90000"/>
        </a:lnSpc>
        <a:spcBef>
          <a:spcPct val="0"/>
        </a:spcBef>
        <a:spcAft>
          <a:spcPct val="0"/>
        </a:spcAft>
        <a:defRPr sz="3600">
          <a:solidFill>
            <a:schemeClr val="tx1"/>
          </a:solidFill>
          <a:latin typeface="Helvetica" panose="020B0500000000000000" pitchFamily="34" charset="0"/>
          <a:ea typeface="Helvetica" panose="020B0500000000000000" pitchFamily="34" charset="0"/>
          <a:cs typeface="Helvetica" panose="020B0500000000000000" pitchFamily="34" charset="0"/>
        </a:defRPr>
      </a:lvl6pPr>
      <a:lvl7pPr marL="914400" algn="l" defTabSz="912813" rtl="0" eaLnBrk="1" fontAlgn="base" hangingPunct="1">
        <a:lnSpc>
          <a:spcPct val="90000"/>
        </a:lnSpc>
        <a:spcBef>
          <a:spcPct val="0"/>
        </a:spcBef>
        <a:spcAft>
          <a:spcPct val="0"/>
        </a:spcAft>
        <a:defRPr sz="3600">
          <a:solidFill>
            <a:schemeClr val="tx1"/>
          </a:solidFill>
          <a:latin typeface="Helvetica" panose="020B0500000000000000" pitchFamily="34" charset="0"/>
          <a:ea typeface="Helvetica" panose="020B0500000000000000" pitchFamily="34" charset="0"/>
          <a:cs typeface="Helvetica" panose="020B0500000000000000" pitchFamily="34" charset="0"/>
        </a:defRPr>
      </a:lvl7pPr>
      <a:lvl8pPr marL="1371600" algn="l" defTabSz="912813" rtl="0" eaLnBrk="1" fontAlgn="base" hangingPunct="1">
        <a:lnSpc>
          <a:spcPct val="90000"/>
        </a:lnSpc>
        <a:spcBef>
          <a:spcPct val="0"/>
        </a:spcBef>
        <a:spcAft>
          <a:spcPct val="0"/>
        </a:spcAft>
        <a:defRPr sz="3600">
          <a:solidFill>
            <a:schemeClr val="tx1"/>
          </a:solidFill>
          <a:latin typeface="Helvetica" panose="020B0500000000000000" pitchFamily="34" charset="0"/>
          <a:ea typeface="Helvetica" panose="020B0500000000000000" pitchFamily="34" charset="0"/>
          <a:cs typeface="Helvetica" panose="020B0500000000000000" pitchFamily="34" charset="0"/>
        </a:defRPr>
      </a:lvl8pPr>
      <a:lvl9pPr marL="1828800" algn="l" defTabSz="912813" rtl="0" eaLnBrk="1" fontAlgn="base" hangingPunct="1">
        <a:lnSpc>
          <a:spcPct val="90000"/>
        </a:lnSpc>
        <a:spcBef>
          <a:spcPct val="0"/>
        </a:spcBef>
        <a:spcAft>
          <a:spcPct val="0"/>
        </a:spcAft>
        <a:defRPr sz="3600">
          <a:solidFill>
            <a:schemeClr val="tx1"/>
          </a:solidFill>
          <a:latin typeface="Helvetica" panose="020B0500000000000000" pitchFamily="34" charset="0"/>
          <a:ea typeface="Helvetica" panose="020B0500000000000000" pitchFamily="34" charset="0"/>
          <a:cs typeface="Helvetica" panose="020B0500000000000000" pitchFamily="34" charset="0"/>
        </a:defRPr>
      </a:lvl9pPr>
    </p:titleStyle>
    <p:bodyStyle>
      <a:lvl1pPr marL="227013" indent="-227013" algn="l" defTabSz="912813" rtl="0" eaLnBrk="1" fontAlgn="base" hangingPunct="1">
        <a:lnSpc>
          <a:spcPct val="90000"/>
        </a:lnSpc>
        <a:spcBef>
          <a:spcPts val="1000"/>
        </a:spcBef>
        <a:spcAft>
          <a:spcPct val="0"/>
        </a:spcAft>
        <a:buFont typeface="Arial" panose="020B0604020202020204" pitchFamily="34" charset="0"/>
        <a:buChar char="•"/>
        <a:defRPr sz="2400" kern="1200">
          <a:solidFill>
            <a:srgbClr val="7E868C"/>
          </a:solidFill>
          <a:latin typeface="Helvetica" charset="0"/>
          <a:ea typeface="Helvetica" charset="0"/>
          <a:cs typeface="Helvetica" charset="0"/>
        </a:defRPr>
      </a:lvl1pPr>
      <a:lvl2pPr marL="684213" indent="-227013" algn="l" defTabSz="912813" rtl="0" eaLnBrk="1" fontAlgn="base" hangingPunct="1">
        <a:lnSpc>
          <a:spcPct val="90000"/>
        </a:lnSpc>
        <a:spcBef>
          <a:spcPts val="500"/>
        </a:spcBef>
        <a:spcAft>
          <a:spcPct val="0"/>
        </a:spcAft>
        <a:buFont typeface="Arial" panose="020B0604020202020204" pitchFamily="34" charset="0"/>
        <a:buChar char="•"/>
        <a:defRPr sz="2000" kern="1200">
          <a:solidFill>
            <a:srgbClr val="7E868C"/>
          </a:solidFill>
          <a:latin typeface="Helvetica" charset="0"/>
          <a:ea typeface="Helvetica" charset="0"/>
          <a:cs typeface="Helvetica" charset="0"/>
        </a:defRPr>
      </a:lvl2pPr>
      <a:lvl3pPr marL="1141413" indent="-227013" algn="l" defTabSz="912813" rtl="0" eaLnBrk="1" fontAlgn="base" hangingPunct="1">
        <a:lnSpc>
          <a:spcPct val="90000"/>
        </a:lnSpc>
        <a:spcBef>
          <a:spcPts val="500"/>
        </a:spcBef>
        <a:spcAft>
          <a:spcPct val="0"/>
        </a:spcAft>
        <a:buFont typeface="Arial" panose="020B0604020202020204" pitchFamily="34" charset="0"/>
        <a:buChar char="•"/>
        <a:defRPr kern="1200">
          <a:solidFill>
            <a:srgbClr val="7E868C"/>
          </a:solidFill>
          <a:latin typeface="Helvetica" charset="0"/>
          <a:ea typeface="Helvetica" charset="0"/>
          <a:cs typeface="Helvetica" charset="0"/>
        </a:defRPr>
      </a:lvl3pPr>
      <a:lvl4pPr marL="1598613" indent="-227013" algn="l" defTabSz="912813" rtl="0" eaLnBrk="1" fontAlgn="base" hangingPunct="1">
        <a:lnSpc>
          <a:spcPct val="90000"/>
        </a:lnSpc>
        <a:spcBef>
          <a:spcPts val="500"/>
        </a:spcBef>
        <a:spcAft>
          <a:spcPct val="0"/>
        </a:spcAft>
        <a:buFont typeface="Arial" panose="020B0604020202020204" pitchFamily="34" charset="0"/>
        <a:buChar char="•"/>
        <a:defRPr sz="1600" kern="1200">
          <a:solidFill>
            <a:srgbClr val="7E868C"/>
          </a:solidFill>
          <a:latin typeface="Helvetica" charset="0"/>
          <a:ea typeface="Helvetica" charset="0"/>
          <a:cs typeface="Helvetica" charset="0"/>
        </a:defRPr>
      </a:lvl4pPr>
      <a:lvl5pPr marL="2055813" indent="-227013" algn="l" defTabSz="912813" rtl="0" eaLnBrk="1" fontAlgn="base" hangingPunct="1">
        <a:lnSpc>
          <a:spcPct val="90000"/>
        </a:lnSpc>
        <a:spcBef>
          <a:spcPts val="500"/>
        </a:spcBef>
        <a:spcAft>
          <a:spcPct val="0"/>
        </a:spcAft>
        <a:buFont typeface="Arial" panose="020B0604020202020204" pitchFamily="34" charset="0"/>
        <a:buChar char="•"/>
        <a:defRPr sz="1400" kern="1200">
          <a:solidFill>
            <a:srgbClr val="7E868C"/>
          </a:solidFill>
          <a:latin typeface="Helvetica" charset="0"/>
          <a:ea typeface="Helvetica" charset="0"/>
          <a:cs typeface="Helvetica"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0.tiff"/><Relationship Id="rId4" Type="http://schemas.openxmlformats.org/officeDocument/2006/relationships/image" Target="../media/image9.tiff"/></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8.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2"/>
          <p:cNvSpPr>
            <a:spLocks noGrp="1"/>
          </p:cNvSpPr>
          <p:nvPr>
            <p:ph type="ctrTitle"/>
          </p:nvPr>
        </p:nvSpPr>
        <p:spPr>
          <a:xfrm>
            <a:off x="325438" y="2940050"/>
            <a:ext cx="8513762" cy="747713"/>
          </a:xfrm>
        </p:spPr>
        <p:txBody>
          <a:bodyPr>
            <a:normAutofit/>
          </a:bodyPr>
          <a:lstStyle/>
          <a:p>
            <a:r>
              <a:rPr lang="en-US" altLang="en-US" sz="2800" dirty="0">
                <a:latin typeface="Helvetica" panose="020B0500000000000000" pitchFamily="34" charset="0"/>
                <a:ea typeface="Helvetica" panose="020B0500000000000000" pitchFamily="34" charset="0"/>
                <a:cs typeface="Helvetica" panose="020B0500000000000000" pitchFamily="34" charset="0"/>
              </a:rPr>
              <a:t>Drone IoT Client + Server System</a:t>
            </a:r>
          </a:p>
        </p:txBody>
      </p:sp>
      <p:sp>
        <p:nvSpPr>
          <p:cNvPr id="18435" name="Text Placeholder 3"/>
          <p:cNvSpPr>
            <a:spLocks noGrp="1"/>
          </p:cNvSpPr>
          <p:nvPr>
            <p:ph type="body" sz="quarter" idx="11"/>
          </p:nvPr>
        </p:nvSpPr>
        <p:spPr>
          <a:xfrm>
            <a:off x="4260850" y="5548313"/>
            <a:ext cx="4559300" cy="484187"/>
          </a:xfrm>
        </p:spPr>
        <p:txBody>
          <a:bodyPr/>
          <a:lstStyle/>
          <a:p>
            <a:r>
              <a:rPr lang="en-US" altLang="en-US" dirty="0">
                <a:latin typeface="Helvetica" panose="020B0500000000000000" pitchFamily="34" charset="0"/>
                <a:ea typeface="Helvetica" panose="020B0500000000000000" pitchFamily="34" charset="0"/>
                <a:cs typeface="Helvetica" panose="020B0500000000000000" pitchFamily="34" charset="0"/>
              </a:rPr>
              <a:t>By Arjun Tambe</a:t>
            </a:r>
          </a:p>
        </p:txBody>
      </p:sp>
      <p:sp>
        <p:nvSpPr>
          <p:cNvPr id="18436" name="Text Placeholder 4"/>
          <p:cNvSpPr>
            <a:spLocks noGrp="1"/>
          </p:cNvSpPr>
          <p:nvPr>
            <p:ph type="body" sz="quarter" idx="12"/>
          </p:nvPr>
        </p:nvSpPr>
        <p:spPr>
          <a:xfrm>
            <a:off x="4260850" y="6030913"/>
            <a:ext cx="4579938" cy="484187"/>
          </a:xfrm>
        </p:spPr>
        <p:txBody>
          <a:bodyPr/>
          <a:lstStyle/>
          <a:p>
            <a:r>
              <a:rPr lang="en-US" altLang="en-US" dirty="0" err="1">
                <a:latin typeface="Helvetica" panose="020B0500000000000000" pitchFamily="34" charset="0"/>
                <a:ea typeface="Helvetica" panose="020B0500000000000000" pitchFamily="34" charset="0"/>
                <a:cs typeface="Helvetica" panose="020B0500000000000000" pitchFamily="34" charset="0"/>
              </a:rPr>
              <a:t>arjun.m.tambe@ama-inc.com</a:t>
            </a:r>
            <a:endParaRPr lang="en-US" altLang="en-US" dirty="0">
              <a:latin typeface="Helvetica" panose="020B0500000000000000" pitchFamily="34" charset="0"/>
              <a:ea typeface="Helvetica" panose="020B0500000000000000" pitchFamily="34" charset="0"/>
              <a:cs typeface="Helvetica" panose="020B0500000000000000" pitchFamily="34" charset="0"/>
            </a:endParaRPr>
          </a:p>
        </p:txBody>
      </p:sp>
      <p:sp>
        <p:nvSpPr>
          <p:cNvPr id="18437" name="TextBox 6"/>
          <p:cNvSpPr txBox="1">
            <a:spLocks noChangeArrowheads="1"/>
          </p:cNvSpPr>
          <p:nvPr/>
        </p:nvSpPr>
        <p:spPr bwMode="auto">
          <a:xfrm>
            <a:off x="2157413" y="603091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endParaRPr lang="en-US" altLang="en-US" sz="2800"/>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Key feature 5: ESP-Now Transmissions (receiver)</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10</a:t>
            </a:fld>
            <a:endParaRPr lang="en-US" altLang="en-US"/>
          </a:p>
        </p:txBody>
      </p:sp>
      <p:sp>
        <p:nvSpPr>
          <p:cNvPr id="6" name="Content Placeholder 5">
            <a:extLst>
              <a:ext uri="{FF2B5EF4-FFF2-40B4-BE49-F238E27FC236}">
                <a16:creationId xmlns:a16="http://schemas.microsoft.com/office/drawing/2014/main" id="{D8D8C352-059A-5441-B291-5D7666EEEE58}"/>
              </a:ext>
            </a:extLst>
          </p:cNvPr>
          <p:cNvSpPr>
            <a:spLocks noGrp="1"/>
          </p:cNvSpPr>
          <p:nvPr>
            <p:ph idx="1"/>
          </p:nvPr>
        </p:nvSpPr>
        <p:spPr>
          <a:xfrm>
            <a:off x="317500" y="1046484"/>
            <a:ext cx="8674345" cy="3321303"/>
          </a:xfrm>
        </p:spPr>
        <p:txBody>
          <a:bodyPr/>
          <a:lstStyle/>
          <a:p>
            <a:r>
              <a:rPr lang="en-US" dirty="0"/>
              <a:t>MAC address + first 2 bytes: “Packet ID”</a:t>
            </a:r>
          </a:p>
          <a:p>
            <a:r>
              <a:rPr lang="en-US" dirty="0"/>
              <a:t>First packet from a new ID assumed to be metadata</a:t>
            </a:r>
          </a:p>
          <a:p>
            <a:r>
              <a:rPr lang="en-US" dirty="0"/>
              <a:t>Store metadata, use it to parse following packets from this ID</a:t>
            </a:r>
          </a:p>
          <a:p>
            <a:pPr lvl="1"/>
            <a:r>
              <a:rPr lang="en-US" dirty="0"/>
              <a:t>When buffer is full, treat next packet from same ID as metadata again</a:t>
            </a:r>
          </a:p>
        </p:txBody>
      </p:sp>
      <p:sp>
        <p:nvSpPr>
          <p:cNvPr id="12" name="Rectangle 11">
            <a:extLst>
              <a:ext uri="{FF2B5EF4-FFF2-40B4-BE49-F238E27FC236}">
                <a16:creationId xmlns:a16="http://schemas.microsoft.com/office/drawing/2014/main" id="{D1748687-5C63-534C-B8F4-DC44C9BC47B7}"/>
              </a:ext>
            </a:extLst>
          </p:cNvPr>
          <p:cNvSpPr/>
          <p:nvPr/>
        </p:nvSpPr>
        <p:spPr>
          <a:xfrm rot="16200000">
            <a:off x="372271" y="3091700"/>
            <a:ext cx="652543" cy="377189"/>
          </a:xfrm>
          <a:prstGeom prst="rect">
            <a:avLst/>
          </a:prstGeom>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0x02</a:t>
            </a:r>
          </a:p>
        </p:txBody>
      </p:sp>
      <p:sp>
        <p:nvSpPr>
          <p:cNvPr id="39" name="Rectangle 38">
            <a:extLst>
              <a:ext uri="{FF2B5EF4-FFF2-40B4-BE49-F238E27FC236}">
                <a16:creationId xmlns:a16="http://schemas.microsoft.com/office/drawing/2014/main" id="{3E2B56AF-0DA4-B943-A2D5-3A0F87565020}"/>
              </a:ext>
            </a:extLst>
          </p:cNvPr>
          <p:cNvSpPr/>
          <p:nvPr/>
        </p:nvSpPr>
        <p:spPr>
          <a:xfrm>
            <a:off x="887137" y="2952381"/>
            <a:ext cx="1710688" cy="659496"/>
          </a:xfrm>
          <a:prstGeom prst="rect">
            <a:avLst/>
          </a:prstGeom>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Sensor name: “</a:t>
            </a:r>
            <a:r>
              <a:rPr lang="en-US" sz="1200" dirty="0" err="1"/>
              <a:t>abc</a:t>
            </a:r>
            <a:r>
              <a:rPr lang="en-US" sz="1200" dirty="0"/>
              <a:t>”</a:t>
            </a:r>
          </a:p>
          <a:p>
            <a:pPr algn="ctr"/>
            <a:r>
              <a:rPr lang="en-US" sz="1200" dirty="0"/>
              <a:t>Type: temperature</a:t>
            </a:r>
          </a:p>
          <a:p>
            <a:pPr algn="ctr"/>
            <a:r>
              <a:rPr lang="en-US" sz="1200" dirty="0"/>
              <a:t>Min value: 0.0</a:t>
            </a:r>
          </a:p>
        </p:txBody>
      </p:sp>
      <p:sp>
        <p:nvSpPr>
          <p:cNvPr id="41" name="Rectangle 40">
            <a:extLst>
              <a:ext uri="{FF2B5EF4-FFF2-40B4-BE49-F238E27FC236}">
                <a16:creationId xmlns:a16="http://schemas.microsoft.com/office/drawing/2014/main" id="{6887D595-8774-634B-83D2-9626B099D74D}"/>
              </a:ext>
            </a:extLst>
          </p:cNvPr>
          <p:cNvSpPr/>
          <p:nvPr/>
        </p:nvSpPr>
        <p:spPr>
          <a:xfrm rot="16200000">
            <a:off x="402233" y="3878212"/>
            <a:ext cx="592615" cy="377189"/>
          </a:xfrm>
          <a:prstGeom prst="rect">
            <a:avLst/>
          </a:prstGeom>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0x02</a:t>
            </a:r>
          </a:p>
        </p:txBody>
      </p:sp>
      <p:sp>
        <p:nvSpPr>
          <p:cNvPr id="42" name="Rectangle 41">
            <a:extLst>
              <a:ext uri="{FF2B5EF4-FFF2-40B4-BE49-F238E27FC236}">
                <a16:creationId xmlns:a16="http://schemas.microsoft.com/office/drawing/2014/main" id="{048303E5-F495-6446-8F0D-04611DEBCF71}"/>
              </a:ext>
            </a:extLst>
          </p:cNvPr>
          <p:cNvSpPr/>
          <p:nvPr/>
        </p:nvSpPr>
        <p:spPr>
          <a:xfrm>
            <a:off x="887135" y="3768857"/>
            <a:ext cx="1710688" cy="598930"/>
          </a:xfrm>
          <a:prstGeom prst="rect">
            <a:avLst/>
          </a:prstGeom>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0x1C42, 0x1F33…</a:t>
            </a:r>
          </a:p>
        </p:txBody>
      </p:sp>
      <p:sp>
        <p:nvSpPr>
          <p:cNvPr id="46" name="Rectangle 45">
            <a:extLst>
              <a:ext uri="{FF2B5EF4-FFF2-40B4-BE49-F238E27FC236}">
                <a16:creationId xmlns:a16="http://schemas.microsoft.com/office/drawing/2014/main" id="{924346B1-7455-AC4C-A802-4D334703E135}"/>
              </a:ext>
            </a:extLst>
          </p:cNvPr>
          <p:cNvSpPr/>
          <p:nvPr/>
        </p:nvSpPr>
        <p:spPr>
          <a:xfrm rot="16200000">
            <a:off x="402085" y="4661662"/>
            <a:ext cx="592911" cy="377189"/>
          </a:xfrm>
          <a:prstGeom prst="rect">
            <a:avLst/>
          </a:prstGeom>
          <a:solidFill>
            <a:srgbClr val="92D050"/>
          </a:solidFill>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0x01</a:t>
            </a:r>
          </a:p>
        </p:txBody>
      </p:sp>
      <p:sp>
        <p:nvSpPr>
          <p:cNvPr id="47" name="Rectangle 46">
            <a:extLst>
              <a:ext uri="{FF2B5EF4-FFF2-40B4-BE49-F238E27FC236}">
                <a16:creationId xmlns:a16="http://schemas.microsoft.com/office/drawing/2014/main" id="{1BE8714E-39A2-524E-9C70-8477037EFB56}"/>
              </a:ext>
            </a:extLst>
          </p:cNvPr>
          <p:cNvSpPr/>
          <p:nvPr/>
        </p:nvSpPr>
        <p:spPr>
          <a:xfrm>
            <a:off x="887135" y="4552158"/>
            <a:ext cx="1710688" cy="599229"/>
          </a:xfrm>
          <a:prstGeom prst="rect">
            <a:avLst/>
          </a:prstGeom>
          <a:solidFill>
            <a:srgbClr val="92D050"/>
          </a:solidFill>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Sensor name: “def”</a:t>
            </a:r>
          </a:p>
          <a:p>
            <a:pPr algn="ctr"/>
            <a:r>
              <a:rPr lang="en-US" sz="1200" dirty="0"/>
              <a:t>Type: humidity</a:t>
            </a:r>
          </a:p>
          <a:p>
            <a:pPr algn="ctr"/>
            <a:r>
              <a:rPr lang="en-US" sz="1200" dirty="0"/>
              <a:t>Min value: 0.0</a:t>
            </a:r>
          </a:p>
        </p:txBody>
      </p:sp>
      <p:sp>
        <p:nvSpPr>
          <p:cNvPr id="18" name="TextBox 17">
            <a:extLst>
              <a:ext uri="{FF2B5EF4-FFF2-40B4-BE49-F238E27FC236}">
                <a16:creationId xmlns:a16="http://schemas.microsoft.com/office/drawing/2014/main" id="{F9CDB278-BFD8-CA44-9C2D-082861364BEF}"/>
              </a:ext>
            </a:extLst>
          </p:cNvPr>
          <p:cNvSpPr txBox="1"/>
          <p:nvPr/>
        </p:nvSpPr>
        <p:spPr>
          <a:xfrm>
            <a:off x="5798205" y="3107729"/>
            <a:ext cx="516488" cy="276999"/>
          </a:xfrm>
          <a:prstGeom prst="rect">
            <a:avLst/>
          </a:prstGeom>
          <a:noFill/>
          <a:ln>
            <a:noFill/>
          </a:ln>
        </p:spPr>
        <p:txBody>
          <a:bodyPr vert="horz" wrap="none" lIns="91440" tIns="45720" rIns="91440" bIns="45720" rtlCol="0" anchor="ctr">
            <a:spAutoFit/>
          </a:bodyPr>
          <a:lstStyle/>
          <a:p>
            <a:pPr algn="l"/>
            <a:r>
              <a:rPr lang="en-US" sz="1200" dirty="0"/>
              <a:t>0x02</a:t>
            </a:r>
          </a:p>
        </p:txBody>
      </p:sp>
      <p:sp>
        <p:nvSpPr>
          <p:cNvPr id="53" name="Rectangle 52">
            <a:extLst>
              <a:ext uri="{FF2B5EF4-FFF2-40B4-BE49-F238E27FC236}">
                <a16:creationId xmlns:a16="http://schemas.microsoft.com/office/drawing/2014/main" id="{C5E89F7F-96AA-B344-9B9C-C08DE00FA976}"/>
              </a:ext>
            </a:extLst>
          </p:cNvPr>
          <p:cNvSpPr/>
          <p:nvPr/>
        </p:nvSpPr>
        <p:spPr>
          <a:xfrm>
            <a:off x="6431386" y="2880583"/>
            <a:ext cx="2557087" cy="731293"/>
          </a:xfrm>
          <a:prstGeom prst="rect">
            <a:avLst/>
          </a:prstGeom>
          <a:solidFill>
            <a:schemeClr val="accent1">
              <a:lumMod val="40000"/>
              <a:lumOff val="60000"/>
            </a:schemeClr>
          </a:solidFill>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
            </a:r>
            <a:r>
              <a:rPr lang="en-US" sz="1400" dirty="0" err="1"/>
              <a:t>abc</a:t>
            </a:r>
            <a:r>
              <a:rPr lang="en-US" sz="1400" dirty="0"/>
              <a:t>”, temperature…</a:t>
            </a:r>
          </a:p>
          <a:p>
            <a:pPr algn="ctr"/>
            <a:endParaRPr lang="en-US" sz="1200" dirty="0"/>
          </a:p>
          <a:p>
            <a:pPr algn="ctr"/>
            <a:endParaRPr lang="en-US" sz="1200" dirty="0"/>
          </a:p>
        </p:txBody>
      </p:sp>
      <p:sp>
        <p:nvSpPr>
          <p:cNvPr id="54" name="TextBox 53">
            <a:extLst>
              <a:ext uri="{FF2B5EF4-FFF2-40B4-BE49-F238E27FC236}">
                <a16:creationId xmlns:a16="http://schemas.microsoft.com/office/drawing/2014/main" id="{8D6232B5-912D-D641-BE81-C8EA4CCAAFA4}"/>
              </a:ext>
            </a:extLst>
          </p:cNvPr>
          <p:cNvSpPr txBox="1"/>
          <p:nvPr/>
        </p:nvSpPr>
        <p:spPr>
          <a:xfrm>
            <a:off x="5798205" y="4866368"/>
            <a:ext cx="516488" cy="276999"/>
          </a:xfrm>
          <a:prstGeom prst="rect">
            <a:avLst/>
          </a:prstGeom>
          <a:noFill/>
          <a:ln>
            <a:noFill/>
          </a:ln>
        </p:spPr>
        <p:txBody>
          <a:bodyPr vert="horz" wrap="none" lIns="91440" tIns="45720" rIns="91440" bIns="45720" rtlCol="0" anchor="ctr">
            <a:spAutoFit/>
          </a:bodyPr>
          <a:lstStyle/>
          <a:p>
            <a:pPr algn="l"/>
            <a:r>
              <a:rPr lang="en-US" sz="1200" dirty="0"/>
              <a:t>0x01</a:t>
            </a:r>
          </a:p>
        </p:txBody>
      </p:sp>
      <p:cxnSp>
        <p:nvCxnSpPr>
          <p:cNvPr id="20" name="Straight Arrow Connector 19">
            <a:extLst>
              <a:ext uri="{FF2B5EF4-FFF2-40B4-BE49-F238E27FC236}">
                <a16:creationId xmlns:a16="http://schemas.microsoft.com/office/drawing/2014/main" id="{5E724102-EFE1-2545-AC5C-BB9D63E0C6B2}"/>
              </a:ext>
            </a:extLst>
          </p:cNvPr>
          <p:cNvCxnSpPr>
            <a:cxnSpLocks/>
            <a:stCxn id="56" idx="3"/>
            <a:endCxn id="18" idx="1"/>
          </p:cNvCxnSpPr>
          <p:nvPr/>
        </p:nvCxnSpPr>
        <p:spPr>
          <a:xfrm flipV="1">
            <a:off x="4856640" y="3246229"/>
            <a:ext cx="941565" cy="25683"/>
          </a:xfrm>
          <a:prstGeom prst="straightConnector1">
            <a:avLst/>
          </a:prstGeom>
          <a:ln w="28575">
            <a:solidFill>
              <a:srgbClr val="17275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44D2D95-F390-4844-9CC6-56E5A4209865}"/>
              </a:ext>
            </a:extLst>
          </p:cNvPr>
          <p:cNvSpPr txBox="1"/>
          <p:nvPr/>
        </p:nvSpPr>
        <p:spPr>
          <a:xfrm>
            <a:off x="2741959" y="3041079"/>
            <a:ext cx="2114681" cy="461665"/>
          </a:xfrm>
          <a:prstGeom prst="rect">
            <a:avLst/>
          </a:prstGeom>
          <a:noFill/>
          <a:ln>
            <a:noFill/>
          </a:ln>
        </p:spPr>
        <p:txBody>
          <a:bodyPr vert="horz" wrap="none" lIns="91440" tIns="45720" rIns="91440" bIns="45720" rtlCol="0" anchor="ctr">
            <a:spAutoFit/>
          </a:bodyPr>
          <a:lstStyle/>
          <a:p>
            <a:pPr algn="l"/>
            <a:r>
              <a:rPr lang="en-US" sz="1200" dirty="0"/>
              <a:t>First transmission from 0x02</a:t>
            </a:r>
          </a:p>
          <a:p>
            <a:pPr algn="l"/>
            <a:r>
              <a:rPr lang="en-US" sz="1200" dirty="0"/>
              <a:t>Stored as metadata</a:t>
            </a:r>
          </a:p>
        </p:txBody>
      </p:sp>
      <p:sp>
        <p:nvSpPr>
          <p:cNvPr id="57" name="Rectangle 56">
            <a:extLst>
              <a:ext uri="{FF2B5EF4-FFF2-40B4-BE49-F238E27FC236}">
                <a16:creationId xmlns:a16="http://schemas.microsoft.com/office/drawing/2014/main" id="{7EAA1D36-256F-B342-97C7-96CA65FBD19E}"/>
              </a:ext>
            </a:extLst>
          </p:cNvPr>
          <p:cNvSpPr/>
          <p:nvPr/>
        </p:nvSpPr>
        <p:spPr>
          <a:xfrm>
            <a:off x="5330855" y="3136861"/>
            <a:ext cx="4572000" cy="523220"/>
          </a:xfrm>
          <a:prstGeom prst="rect">
            <a:avLst/>
          </a:prstGeom>
        </p:spPr>
        <p:txBody>
          <a:bodyPr>
            <a:spAutoFit/>
          </a:bodyPr>
          <a:lstStyle/>
          <a:p>
            <a:pPr algn="ctr"/>
            <a:r>
              <a:rPr lang="en-US" sz="1400" dirty="0">
                <a:solidFill>
                  <a:schemeClr val="bg1"/>
                </a:solidFill>
              </a:rPr>
              <a:t>Data: [25.2, 19.1…]</a:t>
            </a:r>
          </a:p>
          <a:p>
            <a:pPr algn="ctr"/>
            <a:r>
              <a:rPr lang="en-US" sz="1400" dirty="0">
                <a:solidFill>
                  <a:schemeClr val="bg1"/>
                </a:solidFill>
              </a:rPr>
              <a:t>Space remaining: __ packet</a:t>
            </a:r>
          </a:p>
        </p:txBody>
      </p:sp>
      <p:sp>
        <p:nvSpPr>
          <p:cNvPr id="58" name="Rectangle 57">
            <a:extLst>
              <a:ext uri="{FF2B5EF4-FFF2-40B4-BE49-F238E27FC236}">
                <a16:creationId xmlns:a16="http://schemas.microsoft.com/office/drawing/2014/main" id="{A9197503-618A-C44A-B4C6-39A7AC8B58CF}"/>
              </a:ext>
            </a:extLst>
          </p:cNvPr>
          <p:cNvSpPr/>
          <p:nvPr/>
        </p:nvSpPr>
        <p:spPr>
          <a:xfrm>
            <a:off x="6431386" y="4630837"/>
            <a:ext cx="2557087" cy="731293"/>
          </a:xfrm>
          <a:prstGeom prst="rect">
            <a:avLst/>
          </a:prstGeom>
          <a:solidFill>
            <a:srgbClr val="43B418">
              <a:alpha val="56863"/>
            </a:srgbClr>
          </a:solidFill>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“def”, humidity…</a:t>
            </a:r>
          </a:p>
          <a:p>
            <a:pPr algn="ctr"/>
            <a:endParaRPr lang="en-US" sz="1200" dirty="0"/>
          </a:p>
          <a:p>
            <a:pPr algn="ctr"/>
            <a:endParaRPr lang="en-US" sz="1200" dirty="0"/>
          </a:p>
        </p:txBody>
      </p:sp>
      <p:sp>
        <p:nvSpPr>
          <p:cNvPr id="59" name="Rectangle 58">
            <a:extLst>
              <a:ext uri="{FF2B5EF4-FFF2-40B4-BE49-F238E27FC236}">
                <a16:creationId xmlns:a16="http://schemas.microsoft.com/office/drawing/2014/main" id="{B2D4B31D-EAAB-A444-B004-B8641A4D7BDF}"/>
              </a:ext>
            </a:extLst>
          </p:cNvPr>
          <p:cNvSpPr/>
          <p:nvPr/>
        </p:nvSpPr>
        <p:spPr>
          <a:xfrm>
            <a:off x="5330855" y="4887115"/>
            <a:ext cx="4572000" cy="523220"/>
          </a:xfrm>
          <a:prstGeom prst="rect">
            <a:avLst/>
          </a:prstGeom>
        </p:spPr>
        <p:txBody>
          <a:bodyPr>
            <a:spAutoFit/>
          </a:bodyPr>
          <a:lstStyle/>
          <a:p>
            <a:pPr algn="ctr"/>
            <a:r>
              <a:rPr lang="en-US" sz="1400" dirty="0">
                <a:solidFill>
                  <a:schemeClr val="bg1"/>
                </a:solidFill>
              </a:rPr>
              <a:t>Data: []</a:t>
            </a:r>
          </a:p>
          <a:p>
            <a:pPr algn="ctr"/>
            <a:r>
              <a:rPr lang="en-US" sz="1400" dirty="0">
                <a:solidFill>
                  <a:schemeClr val="bg1"/>
                </a:solidFill>
              </a:rPr>
              <a:t>Space remaining: __ packet</a:t>
            </a:r>
          </a:p>
        </p:txBody>
      </p:sp>
      <p:sp>
        <p:nvSpPr>
          <p:cNvPr id="61" name="TextBox 60">
            <a:extLst>
              <a:ext uri="{FF2B5EF4-FFF2-40B4-BE49-F238E27FC236}">
                <a16:creationId xmlns:a16="http://schemas.microsoft.com/office/drawing/2014/main" id="{EB9D9905-59D5-1B43-B5D5-BE4ACAC1FE14}"/>
              </a:ext>
            </a:extLst>
          </p:cNvPr>
          <p:cNvSpPr txBox="1"/>
          <p:nvPr/>
        </p:nvSpPr>
        <p:spPr>
          <a:xfrm>
            <a:off x="2692271" y="3744462"/>
            <a:ext cx="2093911" cy="646331"/>
          </a:xfrm>
          <a:prstGeom prst="rect">
            <a:avLst/>
          </a:prstGeom>
          <a:noFill/>
          <a:ln>
            <a:noFill/>
          </a:ln>
        </p:spPr>
        <p:txBody>
          <a:bodyPr vert="horz" wrap="square" lIns="91440" tIns="45720" rIns="91440" bIns="45720" rtlCol="0" anchor="ctr">
            <a:spAutoFit/>
          </a:bodyPr>
          <a:lstStyle/>
          <a:p>
            <a:pPr algn="l"/>
            <a:r>
              <a:rPr lang="en-US" sz="1200" dirty="0"/>
              <a:t>Second transmission from 0x02 parsed with existing metadata</a:t>
            </a:r>
          </a:p>
        </p:txBody>
      </p:sp>
      <p:cxnSp>
        <p:nvCxnSpPr>
          <p:cNvPr id="64" name="Straight Arrow Connector 63">
            <a:extLst>
              <a:ext uri="{FF2B5EF4-FFF2-40B4-BE49-F238E27FC236}">
                <a16:creationId xmlns:a16="http://schemas.microsoft.com/office/drawing/2014/main" id="{88E1C6DE-8BDB-414D-8A97-92C939654CA0}"/>
              </a:ext>
            </a:extLst>
          </p:cNvPr>
          <p:cNvCxnSpPr>
            <a:cxnSpLocks/>
            <a:stCxn id="65" idx="3"/>
            <a:endCxn id="54" idx="1"/>
          </p:cNvCxnSpPr>
          <p:nvPr/>
        </p:nvCxnSpPr>
        <p:spPr>
          <a:xfrm>
            <a:off x="4816174" y="4846523"/>
            <a:ext cx="982031" cy="158345"/>
          </a:xfrm>
          <a:prstGeom prst="straightConnector1">
            <a:avLst/>
          </a:prstGeom>
          <a:ln w="28575">
            <a:solidFill>
              <a:srgbClr val="17275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E10389F-0C97-0648-9578-6EBF0CEC7822}"/>
              </a:ext>
            </a:extLst>
          </p:cNvPr>
          <p:cNvSpPr txBox="1"/>
          <p:nvPr/>
        </p:nvSpPr>
        <p:spPr>
          <a:xfrm>
            <a:off x="2701493" y="4615690"/>
            <a:ext cx="2114681" cy="461665"/>
          </a:xfrm>
          <a:prstGeom prst="rect">
            <a:avLst/>
          </a:prstGeom>
          <a:solidFill>
            <a:schemeClr val="bg1"/>
          </a:solidFill>
          <a:ln>
            <a:noFill/>
          </a:ln>
        </p:spPr>
        <p:txBody>
          <a:bodyPr vert="horz" wrap="none" lIns="91440" tIns="45720" rIns="91440" bIns="45720" rtlCol="0" anchor="ctr">
            <a:spAutoFit/>
          </a:bodyPr>
          <a:lstStyle/>
          <a:p>
            <a:pPr algn="l"/>
            <a:r>
              <a:rPr lang="en-US" sz="1200" dirty="0"/>
              <a:t>First transmission from 0x01</a:t>
            </a:r>
          </a:p>
          <a:p>
            <a:pPr algn="l"/>
            <a:r>
              <a:rPr lang="en-US" sz="1200" dirty="0"/>
              <a:t>Stored as metadata</a:t>
            </a:r>
          </a:p>
        </p:txBody>
      </p:sp>
      <p:sp>
        <p:nvSpPr>
          <p:cNvPr id="67" name="Rectangle 66">
            <a:extLst>
              <a:ext uri="{FF2B5EF4-FFF2-40B4-BE49-F238E27FC236}">
                <a16:creationId xmlns:a16="http://schemas.microsoft.com/office/drawing/2014/main" id="{86333A8A-4987-2047-B587-4EA774C2E445}"/>
              </a:ext>
            </a:extLst>
          </p:cNvPr>
          <p:cNvSpPr/>
          <p:nvPr/>
        </p:nvSpPr>
        <p:spPr>
          <a:xfrm rot="16200000">
            <a:off x="406657" y="5471907"/>
            <a:ext cx="592615" cy="377189"/>
          </a:xfrm>
          <a:prstGeom prst="rect">
            <a:avLst/>
          </a:prstGeom>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0x02</a:t>
            </a:r>
          </a:p>
        </p:txBody>
      </p:sp>
      <p:sp>
        <p:nvSpPr>
          <p:cNvPr id="68" name="Rectangle 67">
            <a:extLst>
              <a:ext uri="{FF2B5EF4-FFF2-40B4-BE49-F238E27FC236}">
                <a16:creationId xmlns:a16="http://schemas.microsoft.com/office/drawing/2014/main" id="{D040E727-83AB-D84C-B03E-3DB00DB34C06}"/>
              </a:ext>
            </a:extLst>
          </p:cNvPr>
          <p:cNvSpPr/>
          <p:nvPr/>
        </p:nvSpPr>
        <p:spPr>
          <a:xfrm>
            <a:off x="891559" y="5362552"/>
            <a:ext cx="1710688" cy="598930"/>
          </a:xfrm>
          <a:prstGeom prst="rect">
            <a:avLst/>
          </a:prstGeom>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0x1C42, 0x1F33…</a:t>
            </a:r>
          </a:p>
        </p:txBody>
      </p:sp>
      <p:sp>
        <p:nvSpPr>
          <p:cNvPr id="72" name="TextBox 71">
            <a:extLst>
              <a:ext uri="{FF2B5EF4-FFF2-40B4-BE49-F238E27FC236}">
                <a16:creationId xmlns:a16="http://schemas.microsoft.com/office/drawing/2014/main" id="{92F619E0-3D59-2B40-A9AC-B7010AACDAB7}"/>
              </a:ext>
            </a:extLst>
          </p:cNvPr>
          <p:cNvSpPr txBox="1"/>
          <p:nvPr/>
        </p:nvSpPr>
        <p:spPr>
          <a:xfrm>
            <a:off x="2624939" y="5453435"/>
            <a:ext cx="2231701" cy="461665"/>
          </a:xfrm>
          <a:prstGeom prst="rect">
            <a:avLst/>
          </a:prstGeom>
          <a:noFill/>
          <a:ln>
            <a:noFill/>
          </a:ln>
        </p:spPr>
        <p:txBody>
          <a:bodyPr vert="horz" wrap="none" lIns="91440" tIns="45720" rIns="91440" bIns="45720" rtlCol="0" anchor="ctr">
            <a:spAutoFit/>
          </a:bodyPr>
          <a:lstStyle/>
          <a:p>
            <a:pPr algn="l"/>
            <a:r>
              <a:rPr lang="en-US" sz="1200" dirty="0"/>
              <a:t>Third transmission from 0x02</a:t>
            </a:r>
          </a:p>
          <a:p>
            <a:pPr algn="l"/>
            <a:r>
              <a:rPr lang="en-US" sz="1200" dirty="0"/>
              <a:t>Parsed with existing metadata</a:t>
            </a:r>
          </a:p>
        </p:txBody>
      </p:sp>
      <p:cxnSp>
        <p:nvCxnSpPr>
          <p:cNvPr id="74" name="Straight Arrow Connector 73">
            <a:extLst>
              <a:ext uri="{FF2B5EF4-FFF2-40B4-BE49-F238E27FC236}">
                <a16:creationId xmlns:a16="http://schemas.microsoft.com/office/drawing/2014/main" id="{9361BDB7-F64A-1D49-A96E-667054C29AFE}"/>
              </a:ext>
            </a:extLst>
          </p:cNvPr>
          <p:cNvCxnSpPr>
            <a:cxnSpLocks/>
            <a:stCxn id="72" idx="3"/>
          </p:cNvCxnSpPr>
          <p:nvPr/>
        </p:nvCxnSpPr>
        <p:spPr>
          <a:xfrm flipV="1">
            <a:off x="4856640" y="3744462"/>
            <a:ext cx="1655513" cy="1939806"/>
          </a:xfrm>
          <a:prstGeom prst="straightConnector1">
            <a:avLst/>
          </a:prstGeom>
          <a:ln w="28575">
            <a:solidFill>
              <a:srgbClr val="17275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824FF6D-39B4-004C-8A76-3508720A07EF}"/>
              </a:ext>
            </a:extLst>
          </p:cNvPr>
          <p:cNvCxnSpPr>
            <a:cxnSpLocks/>
            <a:stCxn id="61" idx="3"/>
          </p:cNvCxnSpPr>
          <p:nvPr/>
        </p:nvCxnSpPr>
        <p:spPr>
          <a:xfrm flipV="1">
            <a:off x="4786182" y="3531319"/>
            <a:ext cx="1528511" cy="536309"/>
          </a:xfrm>
          <a:prstGeom prst="straightConnector1">
            <a:avLst/>
          </a:prstGeom>
          <a:ln w="28575">
            <a:solidFill>
              <a:srgbClr val="17275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05082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Additional feature 1: Desktop </a:t>
            </a:r>
            <a:r>
              <a:rPr lang="en-US" dirty="0" err="1"/>
              <a:t>WiFi</a:t>
            </a:r>
            <a:r>
              <a:rPr lang="en-US" dirty="0"/>
              <a:t> Mode</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11</a:t>
            </a:fld>
            <a:endParaRPr lang="en-US" altLang="en-US"/>
          </a:p>
        </p:txBody>
      </p:sp>
      <p:sp>
        <p:nvSpPr>
          <p:cNvPr id="6" name="Content Placeholder 5">
            <a:extLst>
              <a:ext uri="{FF2B5EF4-FFF2-40B4-BE49-F238E27FC236}">
                <a16:creationId xmlns:a16="http://schemas.microsoft.com/office/drawing/2014/main" id="{D8D8C352-059A-5441-B291-5D7666EEEE58}"/>
              </a:ext>
            </a:extLst>
          </p:cNvPr>
          <p:cNvSpPr>
            <a:spLocks noGrp="1"/>
          </p:cNvSpPr>
          <p:nvPr>
            <p:ph idx="1"/>
          </p:nvPr>
        </p:nvSpPr>
        <p:spPr>
          <a:xfrm>
            <a:off x="317499" y="1066800"/>
            <a:ext cx="8674345" cy="4879160"/>
          </a:xfrm>
        </p:spPr>
        <p:txBody>
          <a:bodyPr/>
          <a:lstStyle/>
          <a:p>
            <a:r>
              <a:rPr lang="en-US" dirty="0"/>
              <a:t>Device periodically wakes, connects to home </a:t>
            </a:r>
            <a:r>
              <a:rPr lang="en-US" dirty="0" err="1"/>
              <a:t>WiFi</a:t>
            </a:r>
            <a:r>
              <a:rPr lang="en-US" dirty="0"/>
              <a:t> network, uploads data, and displays data</a:t>
            </a:r>
          </a:p>
          <a:p>
            <a:r>
              <a:rPr lang="en-US" dirty="0"/>
              <a:t>OLED screen displays data buffer in graph</a:t>
            </a:r>
          </a:p>
        </p:txBody>
      </p:sp>
      <p:pic>
        <p:nvPicPr>
          <p:cNvPr id="8" name="Picture 7">
            <a:extLst>
              <a:ext uri="{FF2B5EF4-FFF2-40B4-BE49-F238E27FC236}">
                <a16:creationId xmlns:a16="http://schemas.microsoft.com/office/drawing/2014/main" id="{F215AD85-E91D-574C-9E68-6273BCB6EDCF}"/>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25000"/>
                    </a14:imgEffect>
                    <a14:imgEffect>
                      <a14:brightnessContrast bright="20000"/>
                    </a14:imgEffect>
                  </a14:imgLayer>
                </a14:imgProps>
              </a:ext>
            </a:extLst>
          </a:blip>
          <a:srcRect l="8889" r="11556"/>
          <a:stretch/>
        </p:blipFill>
        <p:spPr>
          <a:xfrm rot="5400000">
            <a:off x="937750" y="3130971"/>
            <a:ext cx="2897961" cy="2732017"/>
          </a:xfrm>
          <a:prstGeom prst="rect">
            <a:avLst/>
          </a:prstGeom>
        </p:spPr>
      </p:pic>
      <p:pic>
        <p:nvPicPr>
          <p:cNvPr id="13" name="Picture 12">
            <a:extLst>
              <a:ext uri="{FF2B5EF4-FFF2-40B4-BE49-F238E27FC236}">
                <a16:creationId xmlns:a16="http://schemas.microsoft.com/office/drawing/2014/main" id="{5179B31A-EE39-A941-83BE-1787F928355A}"/>
              </a:ext>
            </a:extLst>
          </p:cNvPr>
          <p:cNvPicPr>
            <a:picLocks noChangeAspect="1"/>
          </p:cNvPicPr>
          <p:nvPr/>
        </p:nvPicPr>
        <p:blipFill rotWithShape="1">
          <a:blip r:embed="rId4"/>
          <a:srcRect l="28444" r="20445"/>
          <a:stretch/>
        </p:blipFill>
        <p:spPr>
          <a:xfrm rot="5400000">
            <a:off x="4677741" y="2370757"/>
            <a:ext cx="2897961" cy="4252443"/>
          </a:xfrm>
          <a:prstGeom prst="rect">
            <a:avLst/>
          </a:prstGeom>
        </p:spPr>
      </p:pic>
    </p:spTree>
    <p:extLst>
      <p:ext uri="{BB962C8B-B14F-4D97-AF65-F5344CB8AC3E}">
        <p14:creationId xmlns:p14="http://schemas.microsoft.com/office/powerpoint/2010/main" val="227860223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Additional feature 2: Open source</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12</a:t>
            </a:fld>
            <a:endParaRPr lang="en-US" altLang="en-US"/>
          </a:p>
        </p:txBody>
      </p:sp>
      <p:sp>
        <p:nvSpPr>
          <p:cNvPr id="6" name="Content Placeholder 5">
            <a:extLst>
              <a:ext uri="{FF2B5EF4-FFF2-40B4-BE49-F238E27FC236}">
                <a16:creationId xmlns:a16="http://schemas.microsoft.com/office/drawing/2014/main" id="{BFED11C3-3E57-FA49-93C1-EB92ECE23EE9}"/>
              </a:ext>
            </a:extLst>
          </p:cNvPr>
          <p:cNvSpPr>
            <a:spLocks noGrp="1"/>
          </p:cNvSpPr>
          <p:nvPr>
            <p:ph idx="1"/>
          </p:nvPr>
        </p:nvSpPr>
        <p:spPr>
          <a:xfrm>
            <a:off x="317500" y="1046484"/>
            <a:ext cx="8674345" cy="5049203"/>
          </a:xfrm>
        </p:spPr>
        <p:txBody>
          <a:bodyPr/>
          <a:lstStyle/>
          <a:p>
            <a:r>
              <a:rPr lang="en-US" dirty="0"/>
              <a:t>Whole system, end-to-end, is open-source </a:t>
            </a:r>
          </a:p>
          <a:p>
            <a:r>
              <a:rPr lang="en-US" dirty="0"/>
              <a:t>Includes tutorial doc, accessible to first-time Arduino users</a:t>
            </a:r>
          </a:p>
          <a:p>
            <a:r>
              <a:rPr lang="en-US" dirty="0"/>
              <a:t>Open-source PCB design</a:t>
            </a:r>
          </a:p>
          <a:p>
            <a:pPr lvl="1"/>
            <a:r>
              <a:rPr lang="en-US" dirty="0"/>
              <a:t>Eliminates need for wiring: snap all parts into header pins</a:t>
            </a:r>
          </a:p>
          <a:p>
            <a:r>
              <a:rPr lang="en-US" dirty="0"/>
              <a:t>GitHub repo for Data Logger and Collector</a:t>
            </a:r>
          </a:p>
          <a:p>
            <a:r>
              <a:rPr lang="en-US" dirty="0"/>
              <a:t>GitHub repo for Server</a:t>
            </a:r>
          </a:p>
          <a:p>
            <a:pPr lvl="1"/>
            <a:r>
              <a:rPr lang="en-US" dirty="0"/>
              <a:t>Integration with ODC in progress…</a:t>
            </a:r>
          </a:p>
        </p:txBody>
      </p:sp>
      <p:pic>
        <p:nvPicPr>
          <p:cNvPr id="4" name="Picture 3">
            <a:extLst>
              <a:ext uri="{FF2B5EF4-FFF2-40B4-BE49-F238E27FC236}">
                <a16:creationId xmlns:a16="http://schemas.microsoft.com/office/drawing/2014/main" id="{623BE536-189C-904E-9557-CE454D7D7AE2}"/>
              </a:ext>
            </a:extLst>
          </p:cNvPr>
          <p:cNvPicPr>
            <a:picLocks noChangeAspect="1"/>
          </p:cNvPicPr>
          <p:nvPr/>
        </p:nvPicPr>
        <p:blipFill>
          <a:blip r:embed="rId3"/>
          <a:stretch>
            <a:fillRect/>
          </a:stretch>
        </p:blipFill>
        <p:spPr>
          <a:xfrm>
            <a:off x="6964680" y="3200400"/>
            <a:ext cx="1619781" cy="2895287"/>
          </a:xfrm>
          <a:prstGeom prst="rect">
            <a:avLst/>
          </a:prstGeom>
        </p:spPr>
      </p:pic>
    </p:spTree>
    <p:extLst>
      <p:ext uri="{BB962C8B-B14F-4D97-AF65-F5344CB8AC3E}">
        <p14:creationId xmlns:p14="http://schemas.microsoft.com/office/powerpoint/2010/main" val="3535752998"/>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Server</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13</a:t>
            </a:fld>
            <a:endParaRPr lang="en-US" altLang="en-US"/>
          </a:p>
        </p:txBody>
      </p:sp>
      <p:sp>
        <p:nvSpPr>
          <p:cNvPr id="6" name="Content Placeholder 5">
            <a:extLst>
              <a:ext uri="{FF2B5EF4-FFF2-40B4-BE49-F238E27FC236}">
                <a16:creationId xmlns:a16="http://schemas.microsoft.com/office/drawing/2014/main" id="{D8D8C352-059A-5441-B291-5D7666EEEE58}"/>
              </a:ext>
            </a:extLst>
          </p:cNvPr>
          <p:cNvSpPr>
            <a:spLocks noGrp="1"/>
          </p:cNvSpPr>
          <p:nvPr>
            <p:ph idx="1"/>
          </p:nvPr>
        </p:nvSpPr>
        <p:spPr>
          <a:xfrm>
            <a:off x="317499" y="1066800"/>
            <a:ext cx="8674345" cy="4879160"/>
          </a:xfrm>
        </p:spPr>
        <p:txBody>
          <a:bodyPr/>
          <a:lstStyle/>
          <a:p>
            <a:r>
              <a:rPr lang="en-US" dirty="0"/>
              <a:t>Sensors can POST individually, or in large batches</a:t>
            </a:r>
          </a:p>
          <a:p>
            <a:r>
              <a:rPr lang="en-US" dirty="0"/>
              <a:t>Query sensor data by sensor ID, time, or coordinates</a:t>
            </a:r>
          </a:p>
          <a:p>
            <a:r>
              <a:rPr lang="en-US" dirty="0"/>
              <a:t>Possible to select/exclude data by known set of IDs</a:t>
            </a:r>
          </a:p>
          <a:p>
            <a:r>
              <a:rPr lang="en-US" dirty="0"/>
              <a:t>Open-source, easy to run out-of-the-box</a:t>
            </a:r>
          </a:p>
        </p:txBody>
      </p:sp>
      <p:pic>
        <p:nvPicPr>
          <p:cNvPr id="7" name="Picture 6">
            <a:extLst>
              <a:ext uri="{FF2B5EF4-FFF2-40B4-BE49-F238E27FC236}">
                <a16:creationId xmlns:a16="http://schemas.microsoft.com/office/drawing/2014/main" id="{2621E081-4A43-5649-A344-36408D4EA878}"/>
              </a:ext>
            </a:extLst>
          </p:cNvPr>
          <p:cNvPicPr/>
          <p:nvPr/>
        </p:nvPicPr>
        <p:blipFill>
          <a:blip r:embed="rId3"/>
          <a:stretch>
            <a:fillRect/>
          </a:stretch>
        </p:blipFill>
        <p:spPr>
          <a:xfrm>
            <a:off x="3776980" y="3131730"/>
            <a:ext cx="4939983" cy="2814230"/>
          </a:xfrm>
          <a:prstGeom prst="rect">
            <a:avLst/>
          </a:prstGeom>
        </p:spPr>
      </p:pic>
      <p:pic>
        <p:nvPicPr>
          <p:cNvPr id="4" name="Picture 3">
            <a:extLst>
              <a:ext uri="{FF2B5EF4-FFF2-40B4-BE49-F238E27FC236}">
                <a16:creationId xmlns:a16="http://schemas.microsoft.com/office/drawing/2014/main" id="{C9410FA0-106E-B846-8E0C-E50742D5D6CC}"/>
              </a:ext>
            </a:extLst>
          </p:cNvPr>
          <p:cNvPicPr>
            <a:picLocks noChangeAspect="1"/>
          </p:cNvPicPr>
          <p:nvPr/>
        </p:nvPicPr>
        <p:blipFill>
          <a:blip r:embed="rId4"/>
          <a:stretch>
            <a:fillRect/>
          </a:stretch>
        </p:blipFill>
        <p:spPr>
          <a:xfrm>
            <a:off x="446087" y="3174659"/>
            <a:ext cx="3025776" cy="2728371"/>
          </a:xfrm>
          <a:prstGeom prst="rect">
            <a:avLst/>
          </a:prstGeom>
        </p:spPr>
      </p:pic>
    </p:spTree>
    <p:extLst>
      <p:ext uri="{BB962C8B-B14F-4D97-AF65-F5344CB8AC3E}">
        <p14:creationId xmlns:p14="http://schemas.microsoft.com/office/powerpoint/2010/main" val="293952603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Future research</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14</a:t>
            </a:fld>
            <a:endParaRPr lang="en-US" altLang="en-US"/>
          </a:p>
        </p:txBody>
      </p:sp>
      <p:sp>
        <p:nvSpPr>
          <p:cNvPr id="6" name="Content Placeholder 5">
            <a:extLst>
              <a:ext uri="{FF2B5EF4-FFF2-40B4-BE49-F238E27FC236}">
                <a16:creationId xmlns:a16="http://schemas.microsoft.com/office/drawing/2014/main" id="{BFED11C3-3E57-FA49-93C1-EB92ECE23EE9}"/>
              </a:ext>
            </a:extLst>
          </p:cNvPr>
          <p:cNvSpPr>
            <a:spLocks noGrp="1"/>
          </p:cNvSpPr>
          <p:nvPr>
            <p:ph idx="1"/>
          </p:nvPr>
        </p:nvSpPr>
        <p:spPr>
          <a:xfrm>
            <a:off x="317500" y="1046484"/>
            <a:ext cx="8674345" cy="5049203"/>
          </a:xfrm>
        </p:spPr>
        <p:txBody>
          <a:bodyPr/>
          <a:lstStyle/>
          <a:p>
            <a:r>
              <a:rPr lang="en-US" dirty="0"/>
              <a:t>Additional power saving from hardware timer</a:t>
            </a:r>
          </a:p>
          <a:p>
            <a:pPr lvl="1"/>
            <a:r>
              <a:rPr lang="en-US" dirty="0" err="1"/>
              <a:t>nA</a:t>
            </a:r>
            <a:r>
              <a:rPr lang="en-US" dirty="0"/>
              <a:t>-range power consumption; but requires non-volatile memory storage</a:t>
            </a:r>
          </a:p>
          <a:p>
            <a:r>
              <a:rPr lang="en-US" dirty="0"/>
              <a:t>RF triggering, instead of IR</a:t>
            </a:r>
          </a:p>
          <a:p>
            <a:pPr lvl="1"/>
            <a:r>
              <a:rPr lang="en-US" dirty="0"/>
              <a:t>Longer range, allows obstruction, allows full daylight</a:t>
            </a:r>
          </a:p>
          <a:p>
            <a:r>
              <a:rPr lang="en-US" dirty="0"/>
              <a:t>Waterproof data “buoys”</a:t>
            </a:r>
          </a:p>
          <a:p>
            <a:pPr lvl="1"/>
            <a:r>
              <a:rPr lang="en-US" dirty="0"/>
              <a:t>Enclosure; looser power and “drop” requirements; </a:t>
            </a:r>
            <a:r>
              <a:rPr lang="en-US" dirty="0" err="1"/>
              <a:t>LoRa</a:t>
            </a:r>
            <a:endParaRPr lang="en-US" dirty="0"/>
          </a:p>
          <a:p>
            <a:r>
              <a:rPr lang="en-US" dirty="0"/>
              <a:t>Outdoor durability</a:t>
            </a:r>
          </a:p>
          <a:p>
            <a:pPr lvl="1"/>
            <a:r>
              <a:rPr lang="en-US" dirty="0"/>
              <a:t>Non-volatile memory for robustness to power failure</a:t>
            </a:r>
          </a:p>
          <a:p>
            <a:pPr lvl="1"/>
            <a:r>
              <a:rPr lang="en-US" dirty="0"/>
              <a:t>Resync RTC on flyovers, from daylight timing</a:t>
            </a:r>
          </a:p>
        </p:txBody>
      </p:sp>
    </p:spTree>
    <p:extLst>
      <p:ext uri="{BB962C8B-B14F-4D97-AF65-F5344CB8AC3E}">
        <p14:creationId xmlns:p14="http://schemas.microsoft.com/office/powerpoint/2010/main" val="186556791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Motivation</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2</a:t>
            </a:fld>
            <a:endParaRPr lang="en-US" altLang="en-US"/>
          </a:p>
        </p:txBody>
      </p:sp>
      <p:sp>
        <p:nvSpPr>
          <p:cNvPr id="6" name="Content Placeholder 5">
            <a:extLst>
              <a:ext uri="{FF2B5EF4-FFF2-40B4-BE49-F238E27FC236}">
                <a16:creationId xmlns:a16="http://schemas.microsoft.com/office/drawing/2014/main" id="{D8D8C352-059A-5441-B291-5D7666EEEE58}"/>
              </a:ext>
            </a:extLst>
          </p:cNvPr>
          <p:cNvSpPr>
            <a:spLocks noGrp="1"/>
          </p:cNvSpPr>
          <p:nvPr>
            <p:ph idx="1"/>
          </p:nvPr>
        </p:nvSpPr>
        <p:spPr/>
        <p:txBody>
          <a:bodyPr/>
          <a:lstStyle/>
          <a:p>
            <a:r>
              <a:rPr lang="en-US" dirty="0"/>
              <a:t>Many sensor applications must monitor large, remote areas with moderate sensing intervals, for multi-month durations </a:t>
            </a:r>
          </a:p>
          <a:p>
            <a:pPr lvl="1"/>
            <a:r>
              <a:rPr lang="en-US" dirty="0"/>
              <a:t>Air, water quality</a:t>
            </a:r>
          </a:p>
          <a:p>
            <a:pPr lvl="1"/>
            <a:r>
              <a:rPr lang="en-US" dirty="0"/>
              <a:t>Landslide, avalanche, or earthquake analysis</a:t>
            </a:r>
          </a:p>
          <a:p>
            <a:pPr lvl="1"/>
            <a:r>
              <a:rPr lang="en-US" dirty="0"/>
              <a:t>Forest fire risk monitoring</a:t>
            </a:r>
          </a:p>
          <a:p>
            <a:r>
              <a:rPr lang="en-US" dirty="0"/>
              <a:t>3 key challenges: (1) power, (2) data retrieval, and (3) cost/ease of deployment</a:t>
            </a:r>
          </a:p>
        </p:txBody>
      </p:sp>
      <p:pic>
        <p:nvPicPr>
          <p:cNvPr id="8" name="Picture 7">
            <a:extLst>
              <a:ext uri="{FF2B5EF4-FFF2-40B4-BE49-F238E27FC236}">
                <a16:creationId xmlns:a16="http://schemas.microsoft.com/office/drawing/2014/main" id="{53E22D04-CBFA-1D4D-8B20-C2CDA140013E}"/>
              </a:ext>
            </a:extLst>
          </p:cNvPr>
          <p:cNvPicPr>
            <a:picLocks noChangeAspect="1"/>
          </p:cNvPicPr>
          <p:nvPr/>
        </p:nvPicPr>
        <p:blipFill>
          <a:blip r:embed="rId3"/>
          <a:stretch>
            <a:fillRect/>
          </a:stretch>
        </p:blipFill>
        <p:spPr>
          <a:xfrm>
            <a:off x="3182908" y="4214191"/>
            <a:ext cx="2853258" cy="1881496"/>
          </a:xfrm>
          <a:prstGeom prst="rect">
            <a:avLst/>
          </a:prstGeom>
        </p:spPr>
      </p:pic>
      <p:pic>
        <p:nvPicPr>
          <p:cNvPr id="9" name="Picture 8">
            <a:extLst>
              <a:ext uri="{FF2B5EF4-FFF2-40B4-BE49-F238E27FC236}">
                <a16:creationId xmlns:a16="http://schemas.microsoft.com/office/drawing/2014/main" id="{25D1BA9D-543C-A547-9B0A-770E864EC691}"/>
              </a:ext>
            </a:extLst>
          </p:cNvPr>
          <p:cNvPicPr>
            <a:picLocks noChangeAspect="1"/>
          </p:cNvPicPr>
          <p:nvPr/>
        </p:nvPicPr>
        <p:blipFill>
          <a:blip r:embed="rId4"/>
          <a:stretch>
            <a:fillRect/>
          </a:stretch>
        </p:blipFill>
        <p:spPr>
          <a:xfrm>
            <a:off x="6180019" y="4181948"/>
            <a:ext cx="2805173" cy="1883766"/>
          </a:xfrm>
          <a:prstGeom prst="rect">
            <a:avLst/>
          </a:prstGeom>
        </p:spPr>
      </p:pic>
      <p:pic>
        <p:nvPicPr>
          <p:cNvPr id="15" name="Picture 14">
            <a:extLst>
              <a:ext uri="{FF2B5EF4-FFF2-40B4-BE49-F238E27FC236}">
                <a16:creationId xmlns:a16="http://schemas.microsoft.com/office/drawing/2014/main" id="{4799B5FD-F014-3248-BE87-546B0DF8D11B}"/>
              </a:ext>
            </a:extLst>
          </p:cNvPr>
          <p:cNvPicPr>
            <a:picLocks noChangeAspect="1"/>
          </p:cNvPicPr>
          <p:nvPr/>
        </p:nvPicPr>
        <p:blipFill>
          <a:blip r:embed="rId5"/>
          <a:stretch>
            <a:fillRect/>
          </a:stretch>
        </p:blipFill>
        <p:spPr>
          <a:xfrm>
            <a:off x="166268" y="4214192"/>
            <a:ext cx="2905865" cy="1881496"/>
          </a:xfrm>
          <a:prstGeom prst="rect">
            <a:avLst/>
          </a:prstGeom>
        </p:spPr>
      </p:pic>
    </p:spTree>
    <p:extLst>
      <p:ext uri="{BB962C8B-B14F-4D97-AF65-F5344CB8AC3E}">
        <p14:creationId xmlns:p14="http://schemas.microsoft.com/office/powerpoint/2010/main" val="324443125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Solution: Key features</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3</a:t>
            </a:fld>
            <a:endParaRPr lang="en-US" altLang="en-US"/>
          </a:p>
        </p:txBody>
      </p:sp>
      <p:sp>
        <p:nvSpPr>
          <p:cNvPr id="6" name="Content Placeholder 5">
            <a:extLst>
              <a:ext uri="{FF2B5EF4-FFF2-40B4-BE49-F238E27FC236}">
                <a16:creationId xmlns:a16="http://schemas.microsoft.com/office/drawing/2014/main" id="{D8D8C352-059A-5441-B291-5D7666EEEE58}"/>
              </a:ext>
            </a:extLst>
          </p:cNvPr>
          <p:cNvSpPr>
            <a:spLocks noGrp="1"/>
          </p:cNvSpPr>
          <p:nvPr>
            <p:ph idx="1"/>
          </p:nvPr>
        </p:nvSpPr>
        <p:spPr/>
        <p:txBody>
          <a:bodyPr/>
          <a:lstStyle/>
          <a:p>
            <a:r>
              <a:rPr lang="en-US" dirty="0"/>
              <a:t>Power: Sensor “sleeps” when inactive</a:t>
            </a:r>
          </a:p>
          <a:p>
            <a:pPr lvl="1"/>
            <a:r>
              <a:rPr lang="en-US" dirty="0"/>
              <a:t>Achieves low enough power to live 8 weeks on a single watch battery</a:t>
            </a:r>
          </a:p>
          <a:p>
            <a:r>
              <a:rPr lang="en-US" dirty="0"/>
              <a:t>Data retrieval: only transmit when “triggered” by collector</a:t>
            </a:r>
          </a:p>
          <a:p>
            <a:pPr lvl="1"/>
            <a:r>
              <a:rPr lang="en-US" dirty="0"/>
              <a:t>No need to schedule collections/flyovers</a:t>
            </a:r>
          </a:p>
          <a:p>
            <a:pPr lvl="1"/>
            <a:r>
              <a:rPr lang="en-US" dirty="0"/>
              <a:t>Data collector uploads data to the server</a:t>
            </a:r>
          </a:p>
          <a:p>
            <a:r>
              <a:rPr lang="en-US" dirty="0"/>
              <a:t>Cost, ease of deployment:</a:t>
            </a:r>
          </a:p>
          <a:p>
            <a:pPr lvl="1"/>
            <a:r>
              <a:rPr lang="en-US" dirty="0"/>
              <a:t>At high volumes, $3 each</a:t>
            </a:r>
          </a:p>
          <a:p>
            <a:pPr lvl="1"/>
            <a:r>
              <a:rPr lang="en-US" dirty="0"/>
              <a:t>Drones already used for image collection</a:t>
            </a:r>
          </a:p>
          <a:p>
            <a:endParaRPr lang="en-US" dirty="0"/>
          </a:p>
        </p:txBody>
      </p:sp>
      <p:pic>
        <p:nvPicPr>
          <p:cNvPr id="2" name="Picture 1">
            <a:extLst>
              <a:ext uri="{FF2B5EF4-FFF2-40B4-BE49-F238E27FC236}">
                <a16:creationId xmlns:a16="http://schemas.microsoft.com/office/drawing/2014/main" id="{F89DC8AF-63D8-8C4A-AB7E-8BFDBB373307}"/>
              </a:ext>
            </a:extLst>
          </p:cNvPr>
          <p:cNvPicPr>
            <a:picLocks noChangeAspect="1"/>
          </p:cNvPicPr>
          <p:nvPr/>
        </p:nvPicPr>
        <p:blipFill>
          <a:blip r:embed="rId3"/>
          <a:stretch>
            <a:fillRect/>
          </a:stretch>
        </p:blipFill>
        <p:spPr>
          <a:xfrm>
            <a:off x="899582" y="4193722"/>
            <a:ext cx="2529417" cy="1901965"/>
          </a:xfrm>
          <a:prstGeom prst="rect">
            <a:avLst/>
          </a:prstGeom>
        </p:spPr>
      </p:pic>
      <p:pic>
        <p:nvPicPr>
          <p:cNvPr id="8" name="Picture 7">
            <a:extLst>
              <a:ext uri="{FF2B5EF4-FFF2-40B4-BE49-F238E27FC236}">
                <a16:creationId xmlns:a16="http://schemas.microsoft.com/office/drawing/2014/main" id="{A1E97B9B-7B0E-0F42-8FFD-C3345C9F9A5A}"/>
              </a:ext>
            </a:extLst>
          </p:cNvPr>
          <p:cNvPicPr>
            <a:picLocks noChangeAspect="1"/>
          </p:cNvPicPr>
          <p:nvPr/>
        </p:nvPicPr>
        <p:blipFill>
          <a:blip r:embed="rId4"/>
          <a:stretch>
            <a:fillRect/>
          </a:stretch>
        </p:blipFill>
        <p:spPr>
          <a:xfrm>
            <a:off x="6686885" y="4015610"/>
            <a:ext cx="876183" cy="876183"/>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E4287F22-34C7-B04A-8CA8-9C8FFF9DDB6F}"/>
              </a:ext>
            </a:extLst>
          </p:cNvPr>
          <p:cNvPicPr>
            <a:picLocks noChangeAspect="1"/>
          </p:cNvPicPr>
          <p:nvPr/>
        </p:nvPicPr>
        <p:blipFill>
          <a:blip r:embed="rId5"/>
          <a:stretch>
            <a:fillRect/>
          </a:stretch>
        </p:blipFill>
        <p:spPr>
          <a:xfrm>
            <a:off x="4642404" y="4075009"/>
            <a:ext cx="2443879" cy="244387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3E822FFD-489D-AA4A-A5CB-D5F6EFCE5F10}"/>
              </a:ext>
            </a:extLst>
          </p:cNvPr>
          <p:cNvPicPr>
            <a:picLocks noChangeAspect="1"/>
          </p:cNvPicPr>
          <p:nvPr/>
        </p:nvPicPr>
        <p:blipFill>
          <a:blip r:embed="rId6">
            <a:duotone>
              <a:schemeClr val="accent5">
                <a:shade val="45000"/>
                <a:satMod val="135000"/>
              </a:schemeClr>
              <a:prstClr val="white"/>
            </a:duotone>
          </a:blip>
          <a:stretch>
            <a:fillRect/>
          </a:stretch>
        </p:blipFill>
        <p:spPr>
          <a:xfrm>
            <a:off x="5864343" y="4513100"/>
            <a:ext cx="476786" cy="476786"/>
          </a:xfrm>
          <a:prstGeom prst="rect">
            <a:avLst/>
          </a:prstGeom>
          <a:noFill/>
        </p:spPr>
      </p:pic>
      <p:pic>
        <p:nvPicPr>
          <p:cNvPr id="11" name="Picture 10" descr="A picture containing shape&#10;&#10;Description automatically generated">
            <a:extLst>
              <a:ext uri="{FF2B5EF4-FFF2-40B4-BE49-F238E27FC236}">
                <a16:creationId xmlns:a16="http://schemas.microsoft.com/office/drawing/2014/main" id="{37577AAA-F369-7A42-81A8-07B591A4D4ED}"/>
              </a:ext>
            </a:extLst>
          </p:cNvPr>
          <p:cNvPicPr>
            <a:picLocks noChangeAspect="1"/>
          </p:cNvPicPr>
          <p:nvPr/>
        </p:nvPicPr>
        <p:blipFill>
          <a:blip r:embed="rId6">
            <a:duotone>
              <a:schemeClr val="accent5">
                <a:shade val="45000"/>
                <a:satMod val="135000"/>
              </a:schemeClr>
              <a:prstClr val="white"/>
            </a:duotone>
          </a:blip>
          <a:stretch>
            <a:fillRect/>
          </a:stretch>
        </p:blipFill>
        <p:spPr>
          <a:xfrm>
            <a:off x="6837046" y="5708578"/>
            <a:ext cx="476786" cy="476786"/>
          </a:xfrm>
          <a:prstGeom prst="rect">
            <a:avLst/>
          </a:prstGeom>
          <a:noFill/>
        </p:spPr>
      </p:pic>
      <p:pic>
        <p:nvPicPr>
          <p:cNvPr id="12" name="Picture 11" descr="A picture containing shape&#10;&#10;Description automatically generated">
            <a:extLst>
              <a:ext uri="{FF2B5EF4-FFF2-40B4-BE49-F238E27FC236}">
                <a16:creationId xmlns:a16="http://schemas.microsoft.com/office/drawing/2014/main" id="{15DAC8FC-86EF-3D4A-AEBB-40897BBEFD3C}"/>
              </a:ext>
            </a:extLst>
          </p:cNvPr>
          <p:cNvPicPr>
            <a:picLocks noChangeAspect="1"/>
          </p:cNvPicPr>
          <p:nvPr/>
        </p:nvPicPr>
        <p:blipFill>
          <a:blip r:embed="rId6">
            <a:duotone>
              <a:schemeClr val="accent5">
                <a:shade val="45000"/>
                <a:satMod val="135000"/>
              </a:schemeClr>
              <a:prstClr val="white"/>
            </a:duotone>
          </a:blip>
          <a:stretch>
            <a:fillRect/>
          </a:stretch>
        </p:blipFill>
        <p:spPr>
          <a:xfrm>
            <a:off x="4676848" y="5579637"/>
            <a:ext cx="476786" cy="476786"/>
          </a:xfrm>
          <a:prstGeom prst="rect">
            <a:avLst/>
          </a:prstGeom>
          <a:noFill/>
        </p:spPr>
      </p:pic>
    </p:spTree>
    <p:extLst>
      <p:ext uri="{BB962C8B-B14F-4D97-AF65-F5344CB8AC3E}">
        <p14:creationId xmlns:p14="http://schemas.microsoft.com/office/powerpoint/2010/main" val="198592034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Additional “bonus” features</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4</a:t>
            </a:fld>
            <a:endParaRPr lang="en-US" altLang="en-US"/>
          </a:p>
        </p:txBody>
      </p:sp>
      <p:sp>
        <p:nvSpPr>
          <p:cNvPr id="6" name="Content Placeholder 5">
            <a:extLst>
              <a:ext uri="{FF2B5EF4-FFF2-40B4-BE49-F238E27FC236}">
                <a16:creationId xmlns:a16="http://schemas.microsoft.com/office/drawing/2014/main" id="{D8D8C352-059A-5441-B291-5D7666EEEE58}"/>
              </a:ext>
            </a:extLst>
          </p:cNvPr>
          <p:cNvSpPr>
            <a:spLocks noGrp="1"/>
          </p:cNvSpPr>
          <p:nvPr>
            <p:ph idx="1"/>
          </p:nvPr>
        </p:nvSpPr>
        <p:spPr/>
        <p:txBody>
          <a:bodyPr/>
          <a:lstStyle/>
          <a:p>
            <a:r>
              <a:rPr lang="en-US" dirty="0"/>
              <a:t>Open-source, end-to-end system, from PCB layout to server</a:t>
            </a:r>
          </a:p>
          <a:p>
            <a:r>
              <a:rPr lang="en-US" dirty="0"/>
              <a:t>Easy to add/exchange sensors to fit various use cases</a:t>
            </a:r>
          </a:p>
          <a:p>
            <a:r>
              <a:rPr lang="en-US" dirty="0"/>
              <a:t>“Desktop </a:t>
            </a:r>
            <a:r>
              <a:rPr lang="en-US" dirty="0" err="1"/>
              <a:t>WiFi</a:t>
            </a:r>
            <a:r>
              <a:rPr lang="en-US" dirty="0"/>
              <a:t> Mode:” sensor deployed indoors, connects to </a:t>
            </a:r>
            <a:r>
              <a:rPr lang="en-US" dirty="0" err="1"/>
              <a:t>WiFi</a:t>
            </a:r>
            <a:r>
              <a:rPr lang="en-US" dirty="0"/>
              <a:t> network directly, includes a display</a:t>
            </a:r>
          </a:p>
        </p:txBody>
      </p:sp>
    </p:spTree>
    <p:extLst>
      <p:ext uri="{BB962C8B-B14F-4D97-AF65-F5344CB8AC3E}">
        <p14:creationId xmlns:p14="http://schemas.microsoft.com/office/powerpoint/2010/main" val="47751877"/>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Notional Diagram</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5</a:t>
            </a:fld>
            <a:endParaRPr lang="en-US" altLang="en-US"/>
          </a:p>
        </p:txBody>
      </p:sp>
      <p:pic>
        <p:nvPicPr>
          <p:cNvPr id="7" name="Picture 6">
            <a:extLst>
              <a:ext uri="{FF2B5EF4-FFF2-40B4-BE49-F238E27FC236}">
                <a16:creationId xmlns:a16="http://schemas.microsoft.com/office/drawing/2014/main" id="{8937C066-5F61-304E-B0D9-77F4634435DB}"/>
              </a:ext>
            </a:extLst>
          </p:cNvPr>
          <p:cNvPicPr/>
          <p:nvPr/>
        </p:nvPicPr>
        <p:blipFill>
          <a:blip r:embed="rId3"/>
          <a:stretch>
            <a:fillRect/>
          </a:stretch>
        </p:blipFill>
        <p:spPr>
          <a:xfrm>
            <a:off x="931333" y="1354671"/>
            <a:ext cx="7084907" cy="4588620"/>
          </a:xfrm>
          <a:prstGeom prst="rect">
            <a:avLst/>
          </a:prstGeom>
        </p:spPr>
      </p:pic>
    </p:spTree>
    <p:extLst>
      <p:ext uri="{BB962C8B-B14F-4D97-AF65-F5344CB8AC3E}">
        <p14:creationId xmlns:p14="http://schemas.microsoft.com/office/powerpoint/2010/main" val="3269138140"/>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Key feature 1: Low power consumption</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6</a:t>
            </a:fld>
            <a:endParaRPr lang="en-US" altLang="en-US"/>
          </a:p>
        </p:txBody>
      </p:sp>
      <p:sp>
        <p:nvSpPr>
          <p:cNvPr id="6" name="Content Placeholder 5">
            <a:extLst>
              <a:ext uri="{FF2B5EF4-FFF2-40B4-BE49-F238E27FC236}">
                <a16:creationId xmlns:a16="http://schemas.microsoft.com/office/drawing/2014/main" id="{D8D8C352-059A-5441-B291-5D7666EEEE58}"/>
              </a:ext>
            </a:extLst>
          </p:cNvPr>
          <p:cNvSpPr>
            <a:spLocks noGrp="1"/>
          </p:cNvSpPr>
          <p:nvPr>
            <p:ph idx="1"/>
          </p:nvPr>
        </p:nvSpPr>
        <p:spPr/>
        <p:txBody>
          <a:bodyPr/>
          <a:lstStyle/>
          <a:p>
            <a:r>
              <a:rPr lang="en-US" dirty="0"/>
              <a:t>10uA power consumption in sleep</a:t>
            </a:r>
          </a:p>
          <a:p>
            <a:pPr lvl="1"/>
            <a:r>
              <a:rPr lang="en-US" dirty="0"/>
              <a:t>ADCs, RF module, </a:t>
            </a:r>
            <a:r>
              <a:rPr lang="en-US" dirty="0" err="1"/>
              <a:t>etc</a:t>
            </a:r>
            <a:r>
              <a:rPr lang="en-US" dirty="0"/>
              <a:t> all powered down</a:t>
            </a:r>
          </a:p>
          <a:p>
            <a:r>
              <a:rPr lang="en-US" dirty="0"/>
              <a:t>4 kB RTC memory stays powered on for data, state tracking</a:t>
            </a:r>
          </a:p>
          <a:p>
            <a:r>
              <a:rPr lang="en-US" dirty="0"/>
              <a:t>Wake from timer (configurable duration) or trigger interrupt</a:t>
            </a:r>
          </a:p>
          <a:p>
            <a:pPr lvl="1"/>
            <a:r>
              <a:rPr lang="en-US" dirty="0"/>
              <a:t>120mAh battery: tiny coin cell</a:t>
            </a:r>
          </a:p>
          <a:p>
            <a:pPr lvl="1"/>
            <a:r>
              <a:rPr lang="en-US" dirty="0"/>
              <a:t>1000mAh: AAA/card size LiPo</a:t>
            </a:r>
          </a:p>
          <a:p>
            <a:endParaRPr lang="en-US" dirty="0"/>
          </a:p>
        </p:txBody>
      </p:sp>
      <p:pic>
        <p:nvPicPr>
          <p:cNvPr id="4" name="Picture 3">
            <a:extLst>
              <a:ext uri="{FF2B5EF4-FFF2-40B4-BE49-F238E27FC236}">
                <a16:creationId xmlns:a16="http://schemas.microsoft.com/office/drawing/2014/main" id="{E5237DFB-4AD4-BC41-BBF9-EDA5A476C8B1}"/>
              </a:ext>
            </a:extLst>
          </p:cNvPr>
          <p:cNvPicPr>
            <a:picLocks noChangeAspect="1"/>
          </p:cNvPicPr>
          <p:nvPr/>
        </p:nvPicPr>
        <p:blipFill>
          <a:blip r:embed="rId3"/>
          <a:stretch>
            <a:fillRect/>
          </a:stretch>
        </p:blipFill>
        <p:spPr>
          <a:xfrm>
            <a:off x="5116106" y="3071924"/>
            <a:ext cx="3738333" cy="3023763"/>
          </a:xfrm>
          <a:prstGeom prst="rect">
            <a:avLst/>
          </a:prstGeom>
        </p:spPr>
      </p:pic>
    </p:spTree>
    <p:extLst>
      <p:ext uri="{BB962C8B-B14F-4D97-AF65-F5344CB8AC3E}">
        <p14:creationId xmlns:p14="http://schemas.microsoft.com/office/powerpoint/2010/main" val="4201656996"/>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Key feature 2: Remote Trigger</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7</a:t>
            </a:fld>
            <a:endParaRPr lang="en-US" altLang="en-US"/>
          </a:p>
        </p:txBody>
      </p:sp>
      <p:sp>
        <p:nvSpPr>
          <p:cNvPr id="6" name="Content Placeholder 5">
            <a:extLst>
              <a:ext uri="{FF2B5EF4-FFF2-40B4-BE49-F238E27FC236}">
                <a16:creationId xmlns:a16="http://schemas.microsoft.com/office/drawing/2014/main" id="{D8D8C352-059A-5441-B291-5D7666EEEE58}"/>
              </a:ext>
            </a:extLst>
          </p:cNvPr>
          <p:cNvSpPr>
            <a:spLocks noGrp="1"/>
          </p:cNvSpPr>
          <p:nvPr>
            <p:ph idx="1"/>
          </p:nvPr>
        </p:nvSpPr>
        <p:spPr/>
        <p:txBody>
          <a:bodyPr/>
          <a:lstStyle/>
          <a:p>
            <a:r>
              <a:rPr lang="en-US" dirty="0"/>
              <a:t>Trigger signal drives a pin high, wakes device</a:t>
            </a:r>
          </a:p>
          <a:p>
            <a:pPr lvl="1"/>
            <a:r>
              <a:rPr lang="en-US" dirty="0"/>
              <a:t>Device sends data, then returns to sleep</a:t>
            </a:r>
          </a:p>
          <a:p>
            <a:r>
              <a:rPr lang="en-US" dirty="0"/>
              <a:t>Current: IR Trigger</a:t>
            </a:r>
          </a:p>
          <a:p>
            <a:pPr lvl="1"/>
            <a:r>
              <a:rPr lang="en-US" dirty="0"/>
              <a:t>High-pass filter with 38 kHz modulated trigger signal</a:t>
            </a:r>
          </a:p>
          <a:p>
            <a:pPr lvl="1"/>
            <a:r>
              <a:rPr lang="en-US" dirty="0"/>
              <a:t>Requires line-of-sight, no direct sunlight</a:t>
            </a:r>
          </a:p>
          <a:p>
            <a:pPr lvl="1"/>
            <a:r>
              <a:rPr lang="en-US" dirty="0"/>
              <a:t>30+ ft range, can be extended with higher-power LEDs</a:t>
            </a:r>
          </a:p>
          <a:p>
            <a:r>
              <a:rPr lang="en-US" dirty="0"/>
              <a:t>RF trigger solutions</a:t>
            </a:r>
          </a:p>
          <a:p>
            <a:pPr lvl="1"/>
            <a:r>
              <a:rPr lang="en-US" dirty="0"/>
              <a:t>12uA power consumption for RF chip</a:t>
            </a:r>
          </a:p>
          <a:p>
            <a:pPr lvl="1"/>
            <a:r>
              <a:rPr lang="en-US" dirty="0"/>
              <a:t>Minimize spurious wakeup signals</a:t>
            </a:r>
          </a:p>
        </p:txBody>
      </p:sp>
      <p:pic>
        <p:nvPicPr>
          <p:cNvPr id="7" name="Picture 6">
            <a:extLst>
              <a:ext uri="{FF2B5EF4-FFF2-40B4-BE49-F238E27FC236}">
                <a16:creationId xmlns:a16="http://schemas.microsoft.com/office/drawing/2014/main" id="{FB806F9A-49A2-7E45-BDFC-60BAF2034226}"/>
              </a:ext>
            </a:extLst>
          </p:cNvPr>
          <p:cNvPicPr>
            <a:picLocks noChangeAspect="1"/>
          </p:cNvPicPr>
          <p:nvPr/>
        </p:nvPicPr>
        <p:blipFill>
          <a:blip r:embed="rId3"/>
          <a:stretch>
            <a:fillRect/>
          </a:stretch>
        </p:blipFill>
        <p:spPr>
          <a:xfrm>
            <a:off x="1218165" y="4715961"/>
            <a:ext cx="3433180" cy="1432247"/>
          </a:xfrm>
          <a:prstGeom prst="rect">
            <a:avLst/>
          </a:prstGeom>
        </p:spPr>
      </p:pic>
      <p:pic>
        <p:nvPicPr>
          <p:cNvPr id="2" name="Picture 1">
            <a:extLst>
              <a:ext uri="{FF2B5EF4-FFF2-40B4-BE49-F238E27FC236}">
                <a16:creationId xmlns:a16="http://schemas.microsoft.com/office/drawing/2014/main" id="{3BCB83E1-E059-9843-A1CB-8F5896B68694}"/>
              </a:ext>
            </a:extLst>
          </p:cNvPr>
          <p:cNvPicPr>
            <a:picLocks noChangeAspect="1"/>
          </p:cNvPicPr>
          <p:nvPr/>
        </p:nvPicPr>
        <p:blipFill>
          <a:blip r:embed="rId4"/>
          <a:stretch>
            <a:fillRect/>
          </a:stretch>
        </p:blipFill>
        <p:spPr>
          <a:xfrm>
            <a:off x="6556087" y="3432049"/>
            <a:ext cx="2289752" cy="2289752"/>
          </a:xfrm>
          <a:prstGeom prst="rect">
            <a:avLst/>
          </a:prstGeom>
        </p:spPr>
      </p:pic>
    </p:spTree>
    <p:extLst>
      <p:ext uri="{BB962C8B-B14F-4D97-AF65-F5344CB8AC3E}">
        <p14:creationId xmlns:p14="http://schemas.microsoft.com/office/powerpoint/2010/main" val="2874410055"/>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Key feature 3: Circular data buffer</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8</a:t>
            </a:fld>
            <a:endParaRPr lang="en-US" altLang="en-US"/>
          </a:p>
        </p:txBody>
      </p:sp>
      <p:sp>
        <p:nvSpPr>
          <p:cNvPr id="6" name="Content Placeholder 5">
            <a:extLst>
              <a:ext uri="{FF2B5EF4-FFF2-40B4-BE49-F238E27FC236}">
                <a16:creationId xmlns:a16="http://schemas.microsoft.com/office/drawing/2014/main" id="{D8D8C352-059A-5441-B291-5D7666EEEE58}"/>
              </a:ext>
            </a:extLst>
          </p:cNvPr>
          <p:cNvSpPr>
            <a:spLocks noGrp="1"/>
          </p:cNvSpPr>
          <p:nvPr>
            <p:ph idx="1"/>
          </p:nvPr>
        </p:nvSpPr>
        <p:spPr/>
        <p:txBody>
          <a:bodyPr/>
          <a:lstStyle/>
          <a:p>
            <a:r>
              <a:rPr lang="en-US" dirty="0"/>
              <a:t>Goal: maximize storage efficiency</a:t>
            </a:r>
          </a:p>
          <a:p>
            <a:r>
              <a:rPr lang="en-US" dirty="0"/>
              <a:t>2-byte struct: doubles storage, preserves resolution</a:t>
            </a:r>
          </a:p>
          <a:p>
            <a:pPr lvl="1"/>
            <a:r>
              <a:rPr lang="en-US" dirty="0"/>
              <a:t>Min-value + value*resolution: 65,000 increments from max to min</a:t>
            </a:r>
          </a:p>
          <a:p>
            <a:pPr lvl="1"/>
            <a:r>
              <a:rPr lang="en-US" dirty="0"/>
              <a:t>Easy to change to accommodate 2-byte floats, etc. </a:t>
            </a:r>
          </a:p>
          <a:p>
            <a:r>
              <a:rPr lang="en-US" dirty="0"/>
              <a:t>Overhead: 8 bytes metadata per 1000 bytes of data</a:t>
            </a:r>
          </a:p>
          <a:p>
            <a:pPr lvl="1"/>
            <a:r>
              <a:rPr lang="en-US" dirty="0"/>
              <a:t>2 floats: min value, resolution</a:t>
            </a:r>
          </a:p>
        </p:txBody>
      </p:sp>
    </p:spTree>
    <p:extLst>
      <p:ext uri="{BB962C8B-B14F-4D97-AF65-F5344CB8AC3E}">
        <p14:creationId xmlns:p14="http://schemas.microsoft.com/office/powerpoint/2010/main" val="4152531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70BF42-ABDF-C841-9CAE-1DB06E1BD4E4}"/>
              </a:ext>
            </a:extLst>
          </p:cNvPr>
          <p:cNvSpPr>
            <a:spLocks noGrp="1"/>
          </p:cNvSpPr>
          <p:nvPr>
            <p:ph type="ctrTitle"/>
          </p:nvPr>
        </p:nvSpPr>
        <p:spPr/>
        <p:txBody>
          <a:bodyPr/>
          <a:lstStyle/>
          <a:p>
            <a:r>
              <a:rPr lang="en-US" dirty="0"/>
              <a:t>Key feature 4: Timing</a:t>
            </a:r>
          </a:p>
        </p:txBody>
      </p:sp>
      <p:sp>
        <p:nvSpPr>
          <p:cNvPr id="5" name="Slide Number Placeholder 4">
            <a:extLst>
              <a:ext uri="{FF2B5EF4-FFF2-40B4-BE49-F238E27FC236}">
                <a16:creationId xmlns:a16="http://schemas.microsoft.com/office/drawing/2014/main" id="{609E7A13-EA6C-F942-B04E-89C3C62ADA5B}"/>
              </a:ext>
            </a:extLst>
          </p:cNvPr>
          <p:cNvSpPr>
            <a:spLocks noGrp="1"/>
          </p:cNvSpPr>
          <p:nvPr>
            <p:ph type="sldNum" sz="quarter" idx="11"/>
          </p:nvPr>
        </p:nvSpPr>
        <p:spPr/>
        <p:txBody>
          <a:bodyPr/>
          <a:lstStyle/>
          <a:p>
            <a:fld id="{71FAD5E4-9195-42AF-953E-32C03B5CB76B}" type="slidenum">
              <a:rPr lang="en-US" altLang="en-US" smtClean="0"/>
              <a:pPr/>
              <a:t>9</a:t>
            </a:fld>
            <a:endParaRPr lang="en-US" altLang="en-US"/>
          </a:p>
        </p:txBody>
      </p:sp>
      <p:sp>
        <p:nvSpPr>
          <p:cNvPr id="6" name="Content Placeholder 5">
            <a:extLst>
              <a:ext uri="{FF2B5EF4-FFF2-40B4-BE49-F238E27FC236}">
                <a16:creationId xmlns:a16="http://schemas.microsoft.com/office/drawing/2014/main" id="{D8D8C352-059A-5441-B291-5D7666EEEE58}"/>
              </a:ext>
            </a:extLst>
          </p:cNvPr>
          <p:cNvSpPr>
            <a:spLocks noGrp="1"/>
          </p:cNvSpPr>
          <p:nvPr>
            <p:ph idx="1"/>
          </p:nvPr>
        </p:nvSpPr>
        <p:spPr>
          <a:xfrm>
            <a:off x="317500" y="1046484"/>
            <a:ext cx="8674345" cy="3321303"/>
          </a:xfrm>
        </p:spPr>
        <p:txBody>
          <a:bodyPr/>
          <a:lstStyle/>
          <a:p>
            <a:r>
              <a:rPr lang="en-US" dirty="0"/>
              <a:t>Time data as bulky as data itself! </a:t>
            </a:r>
          </a:p>
          <a:p>
            <a:r>
              <a:rPr lang="en-US" dirty="0"/>
              <a:t>However, wakeup cycles are regular</a:t>
            </a:r>
          </a:p>
          <a:p>
            <a:r>
              <a:rPr lang="en-US" dirty="0"/>
              <a:t>So, just send the interval in metadata; align with an “offset” </a:t>
            </a:r>
          </a:p>
          <a:p>
            <a:pPr lvl="1"/>
            <a:r>
              <a:rPr lang="en-US" dirty="0"/>
              <a:t>Leave gaps when fail to collect data</a:t>
            </a:r>
          </a:p>
          <a:p>
            <a:r>
              <a:rPr lang="en-US" dirty="0"/>
              <a:t>The collector (accurately) measures the real time</a:t>
            </a:r>
          </a:p>
          <a:p>
            <a:pPr lvl="1"/>
            <a:r>
              <a:rPr lang="en-US" dirty="0" err="1"/>
              <a:t>WiFi</a:t>
            </a:r>
            <a:r>
              <a:rPr lang="en-US" dirty="0"/>
              <a:t>, GPS time, </a:t>
            </a:r>
            <a:r>
              <a:rPr lang="en-US" dirty="0" err="1"/>
              <a:t>etc</a:t>
            </a:r>
            <a:endParaRPr lang="en-US" dirty="0"/>
          </a:p>
        </p:txBody>
      </p:sp>
      <p:sp>
        <p:nvSpPr>
          <p:cNvPr id="2" name="Rectangle 1">
            <a:extLst>
              <a:ext uri="{FF2B5EF4-FFF2-40B4-BE49-F238E27FC236}">
                <a16:creationId xmlns:a16="http://schemas.microsoft.com/office/drawing/2014/main" id="{A326773A-F593-2040-B52E-9C4EA0078767}"/>
              </a:ext>
            </a:extLst>
          </p:cNvPr>
          <p:cNvSpPr/>
          <p:nvPr/>
        </p:nvSpPr>
        <p:spPr>
          <a:xfrm>
            <a:off x="594360" y="5608888"/>
            <a:ext cx="1264920" cy="335280"/>
          </a:xfrm>
          <a:prstGeom prst="rect">
            <a:avLst/>
          </a:prstGeom>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41%</a:t>
            </a:r>
          </a:p>
        </p:txBody>
      </p:sp>
      <p:sp>
        <p:nvSpPr>
          <p:cNvPr id="9" name="Rectangle 8">
            <a:extLst>
              <a:ext uri="{FF2B5EF4-FFF2-40B4-BE49-F238E27FC236}">
                <a16:creationId xmlns:a16="http://schemas.microsoft.com/office/drawing/2014/main" id="{336F0F9F-3AAB-F840-9EB5-B4F17369B359}"/>
              </a:ext>
            </a:extLst>
          </p:cNvPr>
          <p:cNvSpPr/>
          <p:nvPr/>
        </p:nvSpPr>
        <p:spPr>
          <a:xfrm>
            <a:off x="3124200" y="5607816"/>
            <a:ext cx="1264920" cy="335280"/>
          </a:xfrm>
          <a:prstGeom prst="rect">
            <a:avLst/>
          </a:prstGeom>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NaN</a:t>
            </a:r>
            <a:endParaRPr lang="en-US" sz="1400" dirty="0"/>
          </a:p>
        </p:txBody>
      </p:sp>
      <p:sp>
        <p:nvSpPr>
          <p:cNvPr id="10" name="Rectangle 9">
            <a:extLst>
              <a:ext uri="{FF2B5EF4-FFF2-40B4-BE49-F238E27FC236}">
                <a16:creationId xmlns:a16="http://schemas.microsoft.com/office/drawing/2014/main" id="{6709874F-8D9C-CB42-9630-061B484E42C4}"/>
              </a:ext>
            </a:extLst>
          </p:cNvPr>
          <p:cNvSpPr/>
          <p:nvPr/>
        </p:nvSpPr>
        <p:spPr>
          <a:xfrm>
            <a:off x="4357411" y="5605192"/>
            <a:ext cx="1264920" cy="335280"/>
          </a:xfrm>
          <a:prstGeom prst="rect">
            <a:avLst/>
          </a:prstGeom>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42%</a:t>
            </a:r>
          </a:p>
        </p:txBody>
      </p:sp>
      <p:sp>
        <p:nvSpPr>
          <p:cNvPr id="11" name="Rectangle 10">
            <a:extLst>
              <a:ext uri="{FF2B5EF4-FFF2-40B4-BE49-F238E27FC236}">
                <a16:creationId xmlns:a16="http://schemas.microsoft.com/office/drawing/2014/main" id="{160C3691-782C-CB4F-A786-46B5A23FC9E5}"/>
              </a:ext>
            </a:extLst>
          </p:cNvPr>
          <p:cNvSpPr/>
          <p:nvPr/>
        </p:nvSpPr>
        <p:spPr>
          <a:xfrm>
            <a:off x="1859280" y="5608320"/>
            <a:ext cx="1264920" cy="335280"/>
          </a:xfrm>
          <a:prstGeom prst="rect">
            <a:avLst/>
          </a:prstGeom>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39%</a:t>
            </a:r>
          </a:p>
        </p:txBody>
      </p:sp>
      <p:sp>
        <p:nvSpPr>
          <p:cNvPr id="4" name="TextBox 3">
            <a:extLst>
              <a:ext uri="{FF2B5EF4-FFF2-40B4-BE49-F238E27FC236}">
                <a16:creationId xmlns:a16="http://schemas.microsoft.com/office/drawing/2014/main" id="{9041FD18-2714-AE4A-8613-D77A28B03585}"/>
              </a:ext>
            </a:extLst>
          </p:cNvPr>
          <p:cNvSpPr txBox="1"/>
          <p:nvPr/>
        </p:nvSpPr>
        <p:spPr>
          <a:xfrm>
            <a:off x="1890989" y="5940472"/>
            <a:ext cx="2017988" cy="338554"/>
          </a:xfrm>
          <a:prstGeom prst="rect">
            <a:avLst/>
          </a:prstGeom>
          <a:noFill/>
          <a:ln>
            <a:noFill/>
          </a:ln>
        </p:spPr>
        <p:txBody>
          <a:bodyPr vert="horz" wrap="none" lIns="91440" tIns="45720" rIns="91440" bIns="45720" rtlCol="0" anchor="ctr">
            <a:spAutoFit/>
          </a:bodyPr>
          <a:lstStyle/>
          <a:p>
            <a:pPr algn="l"/>
            <a:r>
              <a:rPr lang="en-US" sz="1600" dirty="0"/>
              <a:t>Humidity data buffer</a:t>
            </a:r>
          </a:p>
        </p:txBody>
      </p:sp>
      <p:sp>
        <p:nvSpPr>
          <p:cNvPr id="22" name="U-Turn Arrow 21">
            <a:extLst>
              <a:ext uri="{FF2B5EF4-FFF2-40B4-BE49-F238E27FC236}">
                <a16:creationId xmlns:a16="http://schemas.microsoft.com/office/drawing/2014/main" id="{34466611-7E6F-E64D-8D28-BD7D5C5811DE}"/>
              </a:ext>
            </a:extLst>
          </p:cNvPr>
          <p:cNvSpPr/>
          <p:nvPr/>
        </p:nvSpPr>
        <p:spPr>
          <a:xfrm flipH="1">
            <a:off x="3945848" y="4943908"/>
            <a:ext cx="778552" cy="632389"/>
          </a:xfrm>
          <a:prstGeom prst="uturnArrow">
            <a:avLst>
              <a:gd name="adj1" fmla="val 10135"/>
              <a:gd name="adj2" fmla="val 15541"/>
              <a:gd name="adj3" fmla="val 15541"/>
              <a:gd name="adj4" fmla="val 43750"/>
              <a:gd name="adj5" fmla="val 97973"/>
            </a:avLst>
          </a:prstGeom>
          <a:solidFill>
            <a:schemeClr val="accent2">
              <a:lumMod val="10000"/>
            </a:schemeClr>
          </a:solidFill>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U-Turn Arrow 23">
            <a:extLst>
              <a:ext uri="{FF2B5EF4-FFF2-40B4-BE49-F238E27FC236}">
                <a16:creationId xmlns:a16="http://schemas.microsoft.com/office/drawing/2014/main" id="{33C5F460-30A7-2A4B-9194-CBFF0F9DF218}"/>
              </a:ext>
            </a:extLst>
          </p:cNvPr>
          <p:cNvSpPr/>
          <p:nvPr/>
        </p:nvSpPr>
        <p:spPr>
          <a:xfrm flipH="1">
            <a:off x="2734924" y="4943907"/>
            <a:ext cx="778552" cy="632389"/>
          </a:xfrm>
          <a:prstGeom prst="uturnArrow">
            <a:avLst>
              <a:gd name="adj1" fmla="val 10135"/>
              <a:gd name="adj2" fmla="val 15541"/>
              <a:gd name="adj3" fmla="val 15541"/>
              <a:gd name="adj4" fmla="val 43750"/>
              <a:gd name="adj5" fmla="val 97973"/>
            </a:avLst>
          </a:prstGeom>
          <a:solidFill>
            <a:schemeClr val="accent2">
              <a:lumMod val="10000"/>
            </a:schemeClr>
          </a:solidFill>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U-Turn Arrow 24">
            <a:extLst>
              <a:ext uri="{FF2B5EF4-FFF2-40B4-BE49-F238E27FC236}">
                <a16:creationId xmlns:a16="http://schemas.microsoft.com/office/drawing/2014/main" id="{E296743E-6F34-354A-BE2F-5F84BB6B6333}"/>
              </a:ext>
            </a:extLst>
          </p:cNvPr>
          <p:cNvSpPr/>
          <p:nvPr/>
        </p:nvSpPr>
        <p:spPr>
          <a:xfrm flipH="1">
            <a:off x="1350910" y="4943907"/>
            <a:ext cx="778552" cy="632389"/>
          </a:xfrm>
          <a:prstGeom prst="uturnArrow">
            <a:avLst>
              <a:gd name="adj1" fmla="val 10135"/>
              <a:gd name="adj2" fmla="val 15541"/>
              <a:gd name="adj3" fmla="val 15541"/>
              <a:gd name="adj4" fmla="val 43750"/>
              <a:gd name="adj5" fmla="val 97973"/>
            </a:avLst>
          </a:prstGeom>
          <a:solidFill>
            <a:schemeClr val="accent2">
              <a:lumMod val="10000"/>
            </a:schemeClr>
          </a:solidFill>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18A3F3CD-60B2-EC4B-9555-1D64C790FBAF}"/>
              </a:ext>
            </a:extLst>
          </p:cNvPr>
          <p:cNvSpPr txBox="1"/>
          <p:nvPr/>
        </p:nvSpPr>
        <p:spPr>
          <a:xfrm>
            <a:off x="4045698" y="4520791"/>
            <a:ext cx="764953" cy="461665"/>
          </a:xfrm>
          <a:prstGeom prst="rect">
            <a:avLst/>
          </a:prstGeom>
          <a:noFill/>
          <a:ln>
            <a:noFill/>
          </a:ln>
        </p:spPr>
        <p:txBody>
          <a:bodyPr vert="horz" wrap="none" lIns="91440" tIns="45720" rIns="91440" bIns="45720" rtlCol="0" anchor="ctr">
            <a:spAutoFit/>
          </a:bodyPr>
          <a:lstStyle/>
          <a:p>
            <a:pPr algn="l"/>
            <a:r>
              <a:rPr lang="en-US" sz="1200" dirty="0"/>
              <a:t>Interval:</a:t>
            </a:r>
          </a:p>
          <a:p>
            <a:pPr algn="l"/>
            <a:r>
              <a:rPr lang="en-US" sz="1200" dirty="0"/>
              <a:t>900 sec.</a:t>
            </a:r>
          </a:p>
        </p:txBody>
      </p:sp>
      <p:sp>
        <p:nvSpPr>
          <p:cNvPr id="31" name="TextBox 30">
            <a:extLst>
              <a:ext uri="{FF2B5EF4-FFF2-40B4-BE49-F238E27FC236}">
                <a16:creationId xmlns:a16="http://schemas.microsoft.com/office/drawing/2014/main" id="{B6BC2412-DEC6-644A-91E8-7F0C6D74C505}"/>
              </a:ext>
            </a:extLst>
          </p:cNvPr>
          <p:cNvSpPr txBox="1"/>
          <p:nvPr/>
        </p:nvSpPr>
        <p:spPr>
          <a:xfrm>
            <a:off x="5396271" y="4516733"/>
            <a:ext cx="764953" cy="461665"/>
          </a:xfrm>
          <a:prstGeom prst="rect">
            <a:avLst/>
          </a:prstGeom>
          <a:noFill/>
          <a:ln>
            <a:noFill/>
          </a:ln>
        </p:spPr>
        <p:txBody>
          <a:bodyPr vert="horz" wrap="none" lIns="91440" tIns="45720" rIns="91440" bIns="45720" rtlCol="0" anchor="ctr">
            <a:spAutoFit/>
          </a:bodyPr>
          <a:lstStyle/>
          <a:p>
            <a:pPr algn="l"/>
            <a:r>
              <a:rPr lang="en-US" sz="1200" dirty="0"/>
              <a:t>Offset:</a:t>
            </a:r>
          </a:p>
          <a:p>
            <a:pPr algn="l"/>
            <a:r>
              <a:rPr lang="en-US" sz="1200" dirty="0"/>
              <a:t>300 sec.</a:t>
            </a:r>
          </a:p>
        </p:txBody>
      </p:sp>
      <p:sp>
        <p:nvSpPr>
          <p:cNvPr id="32" name="Bent Arrow 31">
            <a:extLst>
              <a:ext uri="{FF2B5EF4-FFF2-40B4-BE49-F238E27FC236}">
                <a16:creationId xmlns:a16="http://schemas.microsoft.com/office/drawing/2014/main" id="{2CA92D0C-363E-714C-9EA3-61ACE8A34304}"/>
              </a:ext>
            </a:extLst>
          </p:cNvPr>
          <p:cNvSpPr/>
          <p:nvPr/>
        </p:nvSpPr>
        <p:spPr>
          <a:xfrm rot="5400000" flipV="1">
            <a:off x="5420584" y="4664266"/>
            <a:ext cx="617432" cy="1168040"/>
          </a:xfrm>
          <a:prstGeom prst="bentArrow">
            <a:avLst>
              <a:gd name="adj1" fmla="val 10271"/>
              <a:gd name="adj2" fmla="val 15226"/>
              <a:gd name="adj3" fmla="val 15243"/>
              <a:gd name="adj4" fmla="val 43750"/>
            </a:avLst>
          </a:prstGeom>
          <a:solidFill>
            <a:schemeClr val="accent2">
              <a:lumMod val="10000"/>
            </a:schemeClr>
          </a:solidFill>
          <a:ln>
            <a:solidFill>
              <a:srgbClr val="172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B9718A6D-221A-7547-930E-0E72F7FBE832}"/>
              </a:ext>
            </a:extLst>
          </p:cNvPr>
          <p:cNvSpPr txBox="1"/>
          <p:nvPr/>
        </p:nvSpPr>
        <p:spPr>
          <a:xfrm>
            <a:off x="2846266" y="4520790"/>
            <a:ext cx="764953" cy="461665"/>
          </a:xfrm>
          <a:prstGeom prst="rect">
            <a:avLst/>
          </a:prstGeom>
          <a:noFill/>
          <a:ln>
            <a:noFill/>
          </a:ln>
        </p:spPr>
        <p:txBody>
          <a:bodyPr vert="horz" wrap="none" lIns="91440" tIns="45720" rIns="91440" bIns="45720" rtlCol="0" anchor="ctr">
            <a:spAutoFit/>
          </a:bodyPr>
          <a:lstStyle/>
          <a:p>
            <a:pPr algn="l"/>
            <a:r>
              <a:rPr lang="en-US" sz="1200" dirty="0"/>
              <a:t>Interval:</a:t>
            </a:r>
          </a:p>
          <a:p>
            <a:pPr algn="l"/>
            <a:r>
              <a:rPr lang="en-US" sz="1200" dirty="0"/>
              <a:t>900 sec.</a:t>
            </a:r>
          </a:p>
        </p:txBody>
      </p:sp>
      <p:sp>
        <p:nvSpPr>
          <p:cNvPr id="34" name="TextBox 33">
            <a:extLst>
              <a:ext uri="{FF2B5EF4-FFF2-40B4-BE49-F238E27FC236}">
                <a16:creationId xmlns:a16="http://schemas.microsoft.com/office/drawing/2014/main" id="{D652C163-49A5-024E-8155-9FD0813B7506}"/>
              </a:ext>
            </a:extLst>
          </p:cNvPr>
          <p:cNvSpPr txBox="1"/>
          <p:nvPr/>
        </p:nvSpPr>
        <p:spPr>
          <a:xfrm>
            <a:off x="1444255" y="4520790"/>
            <a:ext cx="764953" cy="461665"/>
          </a:xfrm>
          <a:prstGeom prst="rect">
            <a:avLst/>
          </a:prstGeom>
          <a:noFill/>
          <a:ln>
            <a:noFill/>
          </a:ln>
        </p:spPr>
        <p:txBody>
          <a:bodyPr vert="horz" wrap="none" lIns="91440" tIns="45720" rIns="91440" bIns="45720" rtlCol="0" anchor="ctr">
            <a:spAutoFit/>
          </a:bodyPr>
          <a:lstStyle/>
          <a:p>
            <a:pPr algn="l"/>
            <a:r>
              <a:rPr lang="en-US" sz="1200" dirty="0"/>
              <a:t>Interval:</a:t>
            </a:r>
          </a:p>
          <a:p>
            <a:pPr algn="l"/>
            <a:r>
              <a:rPr lang="en-US" sz="1200" dirty="0"/>
              <a:t>900 sec.</a:t>
            </a:r>
          </a:p>
        </p:txBody>
      </p:sp>
      <p:pic>
        <p:nvPicPr>
          <p:cNvPr id="35" name="Picture 34">
            <a:extLst>
              <a:ext uri="{FF2B5EF4-FFF2-40B4-BE49-F238E27FC236}">
                <a16:creationId xmlns:a16="http://schemas.microsoft.com/office/drawing/2014/main" id="{BDD97C99-31CF-7B41-AF56-BD316D44A2A1}"/>
              </a:ext>
            </a:extLst>
          </p:cNvPr>
          <p:cNvPicPr>
            <a:picLocks noChangeAspect="1"/>
          </p:cNvPicPr>
          <p:nvPr/>
        </p:nvPicPr>
        <p:blipFill>
          <a:blip r:embed="rId3"/>
          <a:stretch>
            <a:fillRect/>
          </a:stretch>
        </p:blipFill>
        <p:spPr>
          <a:xfrm>
            <a:off x="6412215" y="4881876"/>
            <a:ext cx="1270000" cy="1270000"/>
          </a:xfrm>
          <a:prstGeom prst="rect">
            <a:avLst/>
          </a:prstGeom>
        </p:spPr>
      </p:pic>
      <p:sp>
        <p:nvSpPr>
          <p:cNvPr id="36" name="TextBox 35">
            <a:extLst>
              <a:ext uri="{FF2B5EF4-FFF2-40B4-BE49-F238E27FC236}">
                <a16:creationId xmlns:a16="http://schemas.microsoft.com/office/drawing/2014/main" id="{A5C8EB25-91EA-D040-B941-232F2465A81D}"/>
              </a:ext>
            </a:extLst>
          </p:cNvPr>
          <p:cNvSpPr txBox="1"/>
          <p:nvPr/>
        </p:nvSpPr>
        <p:spPr>
          <a:xfrm>
            <a:off x="6334520" y="4415977"/>
            <a:ext cx="2395099" cy="461665"/>
          </a:xfrm>
          <a:prstGeom prst="rect">
            <a:avLst/>
          </a:prstGeom>
          <a:noFill/>
          <a:ln>
            <a:noFill/>
          </a:ln>
        </p:spPr>
        <p:txBody>
          <a:bodyPr vert="horz" wrap="square" lIns="91440" tIns="45720" rIns="91440" bIns="45720" rtlCol="0" anchor="ctr">
            <a:spAutoFit/>
          </a:bodyPr>
          <a:lstStyle/>
          <a:p>
            <a:pPr algn="ctr"/>
            <a:r>
              <a:rPr lang="en-US" sz="1200" dirty="0"/>
              <a:t>Receiver clock: </a:t>
            </a:r>
          </a:p>
          <a:p>
            <a:pPr algn="ctr"/>
            <a:r>
              <a:rPr lang="en-US" sz="1200" dirty="0"/>
              <a:t>4/7/2021 6:16:59.121 PM UTC</a:t>
            </a:r>
          </a:p>
        </p:txBody>
      </p:sp>
    </p:spTree>
    <p:extLst>
      <p:ext uri="{BB962C8B-B14F-4D97-AF65-F5344CB8AC3E}">
        <p14:creationId xmlns:p14="http://schemas.microsoft.com/office/powerpoint/2010/main" val="2637959342"/>
      </p:ext>
    </p:extLst>
  </p:cSld>
  <p:clrMapOvr>
    <a:masterClrMapping/>
  </p:clrMapOvr>
  <p:transition spd="med">
    <p:fade/>
  </p:transition>
</p:sld>
</file>

<file path=ppt/theme/theme1.xml><?xml version="1.0" encoding="utf-8"?>
<a:theme xmlns:a="http://schemas.openxmlformats.org/drawingml/2006/main" name="AMA_THEME">
  <a:themeElements>
    <a:clrScheme name="AMA_COLOR_MATER">
      <a:dk1>
        <a:srgbClr val="1D3563"/>
      </a:dk1>
      <a:lt1>
        <a:srgbClr val="FFFFFF"/>
      </a:lt1>
      <a:dk2>
        <a:srgbClr val="7E868C"/>
      </a:dk2>
      <a:lt2>
        <a:srgbClr val="FFFFFF"/>
      </a:lt2>
      <a:accent1>
        <a:srgbClr val="43B4E4"/>
      </a:accent1>
      <a:accent2>
        <a:srgbClr val="D1D3D4"/>
      </a:accent2>
      <a:accent3>
        <a:srgbClr val="4C4C4E"/>
      </a:accent3>
      <a:accent4>
        <a:srgbClr val="F4F1EA"/>
      </a:accent4>
      <a:accent5>
        <a:srgbClr val="4FC1E9"/>
      </a:accent5>
      <a:accent6>
        <a:srgbClr val="43B4E4"/>
      </a:accent6>
      <a:hlink>
        <a:srgbClr val="43B4E4"/>
      </a:hlink>
      <a:folHlink>
        <a:srgbClr val="439BE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a:noFill/>
        </a:ln>
      </a:spPr>
      <a:bodyPr vert="horz" wrap="square" lIns="91440" tIns="45720" rIns="91440" bIns="45720" rtlCol="0" anchor="ctr">
        <a:spAutoFit/>
      </a:bodyPr>
      <a:lstStyle>
        <a:defPPr algn="l">
          <a:defRPr sz="1200" dirty="0" err="1"/>
        </a:defPPr>
      </a:lstStyle>
    </a:txDef>
  </a:objectDefaults>
  <a:extraClrSchemeLst/>
  <a:extLst>
    <a:ext uri="{05A4C25C-085E-4340-85A3-A5531E510DB2}">
      <thm15:themeFamily xmlns:thm15="http://schemas.microsoft.com/office/thememl/2012/main" name="AMA_presentation_master Final" id="{B3E04540-F077-D24C-B446-16B296B04F96}" vid="{419ED54B-0E4B-FA46-8802-3E5789E193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vision_x0020_Number xmlns="dd4ac6a3-bf75-4562-a836-208f3769341c">0.2</Revision_x0020_Number>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49F388E95927448ADBD3C5AA930FC29" ma:contentTypeVersion="1" ma:contentTypeDescription="Create a new document." ma:contentTypeScope="" ma:versionID="78d6ce188829ce99dc8d821fb37df611">
  <xsd:schema xmlns:xsd="http://www.w3.org/2001/XMLSchema" xmlns:xs="http://www.w3.org/2001/XMLSchema" xmlns:p="http://schemas.microsoft.com/office/2006/metadata/properties" xmlns:ns2="dd4ac6a3-bf75-4562-a836-208f3769341c" targetNamespace="http://schemas.microsoft.com/office/2006/metadata/properties" ma:root="true" ma:fieldsID="4c3ce5c528917eb852bccf1a65914512" ns2:_="">
    <xsd:import namespace="dd4ac6a3-bf75-4562-a836-208f3769341c"/>
    <xsd:element name="properties">
      <xsd:complexType>
        <xsd:sequence>
          <xsd:element name="documentManagement">
            <xsd:complexType>
              <xsd:all>
                <xsd:element ref="ns2:Revision_x0020_Numb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4ac6a3-bf75-4562-a836-208f3769341c" elementFormDefault="qualified">
    <xsd:import namespace="http://schemas.microsoft.com/office/2006/documentManagement/types"/>
    <xsd:import namespace="http://schemas.microsoft.com/office/infopath/2007/PartnerControls"/>
    <xsd:element name="Revision_x0020_Number" ma:index="8" nillable="true" ma:displayName="Revision Number" ma:internalName="Revision_x0020_Number">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58B312-6F3B-474A-A109-84D2AFF7F480}">
  <ds:schemaRefs>
    <ds:schemaRef ds:uri="http://schemas.microsoft.com/sharepoint/v3/contenttype/forms"/>
  </ds:schemaRefs>
</ds:datastoreItem>
</file>

<file path=customXml/itemProps2.xml><?xml version="1.0" encoding="utf-8"?>
<ds:datastoreItem xmlns:ds="http://schemas.openxmlformats.org/officeDocument/2006/customXml" ds:itemID="{1649D7AA-D013-4E20-B37F-9FA3C51CE917}">
  <ds:schemaRefs>
    <ds:schemaRef ds:uri="http://schemas.microsoft.com/office/infopath/2007/PartnerControls"/>
    <ds:schemaRef ds:uri="http://purl.org/dc/terms/"/>
    <ds:schemaRef ds:uri="http://purl.org/dc/elements/1.1/"/>
    <ds:schemaRef ds:uri="http://schemas.microsoft.com/office/2006/metadata/properties"/>
    <ds:schemaRef ds:uri="dd4ac6a3-bf75-4562-a836-208f3769341c"/>
    <ds:schemaRef ds:uri="http://schemas.microsoft.com/office/2006/documentManagement/types"/>
    <ds:schemaRef ds:uri="http://purl.org/dc/dcmitype/"/>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12017E0-06FD-45D2-A2C1-0C7E43C5FC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4ac6a3-bf75-4562-a836-208f376934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AMA_presentation_master Final</Template>
  <TotalTime>6582</TotalTime>
  <Words>1497</Words>
  <Application>Microsoft Macintosh PowerPoint</Application>
  <PresentationFormat>On-screen Show (4:3)</PresentationFormat>
  <Paragraphs>188</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Helvetica</vt:lpstr>
      <vt:lpstr>AMA_THEME</vt:lpstr>
      <vt:lpstr>Drone IoT Client + Server System</vt:lpstr>
      <vt:lpstr>Motivation</vt:lpstr>
      <vt:lpstr>Solution: Key features</vt:lpstr>
      <vt:lpstr>Additional “bonus” features</vt:lpstr>
      <vt:lpstr>Notional Diagram</vt:lpstr>
      <vt:lpstr>Key feature 1: Low power consumption</vt:lpstr>
      <vt:lpstr>Key feature 2: Remote Trigger</vt:lpstr>
      <vt:lpstr>Key feature 3: Circular data buffer</vt:lpstr>
      <vt:lpstr>Key feature 4: Timing</vt:lpstr>
      <vt:lpstr>Key feature 5: ESP-Now Transmissions (receiver)</vt:lpstr>
      <vt:lpstr>Additional feature 1: Desktop WiFi Mode</vt:lpstr>
      <vt:lpstr>Additional feature 2: Open source</vt:lpstr>
      <vt:lpstr>Server</vt:lpstr>
      <vt:lpstr>Future research</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 Presentation Template 2</dc:title>
  <dc:subject/>
  <dc:creator>AMA</dc:creator>
  <cp:keywords/>
  <dc:description/>
  <cp:lastModifiedBy>Arjun Tambe</cp:lastModifiedBy>
  <cp:revision>567</cp:revision>
  <cp:lastPrinted>2021-04-08T20:11:45Z</cp:lastPrinted>
  <dcterms:created xsi:type="dcterms:W3CDTF">2017-01-30T17:13:58Z</dcterms:created>
  <dcterms:modified xsi:type="dcterms:W3CDTF">2021-04-08T20:17:56Z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0x010100749F388E95927448ADBD3C5AA930FC29</vt:lpwstr>
  </property>
</Properties>
</file>